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0"/>
  </p:notesMasterIdLst>
  <p:sldIdLst>
    <p:sldId id="256" r:id="rId2"/>
    <p:sldId id="257" r:id="rId3"/>
    <p:sldId id="258" r:id="rId4"/>
    <p:sldId id="260" r:id="rId5"/>
    <p:sldId id="259" r:id="rId6"/>
    <p:sldId id="264" r:id="rId7"/>
    <p:sldId id="269" r:id="rId8"/>
    <p:sldId id="265" r:id="rId9"/>
    <p:sldId id="266" r:id="rId10"/>
    <p:sldId id="268" r:id="rId11"/>
    <p:sldId id="262" r:id="rId12"/>
    <p:sldId id="267" r:id="rId13"/>
    <p:sldId id="270" r:id="rId14"/>
    <p:sldId id="271" r:id="rId15"/>
    <p:sldId id="272" r:id="rId16"/>
    <p:sldId id="275" r:id="rId17"/>
    <p:sldId id="274" r:id="rId18"/>
    <p:sldId id="261"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94434" autoAdjust="0"/>
  </p:normalViewPr>
  <p:slideViewPr>
    <p:cSldViewPr snapToGrid="0">
      <p:cViewPr varScale="1">
        <p:scale>
          <a:sx n="73" d="100"/>
          <a:sy n="73" d="100"/>
        </p:scale>
        <p:origin x="952"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BDBF7E-619B-4F07-803F-E28BB7D37C37}" type="datetimeFigureOut">
              <a:rPr lang="en-US" smtClean="0"/>
              <a:t>12/1/2014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3EB1E-6E33-4C39-AD97-00430D1ED697}" type="slidenum">
              <a:rPr lang="en-US" smtClean="0"/>
              <a:t>‹#›</a:t>
            </a:fld>
            <a:endParaRPr lang="en-US"/>
          </a:p>
        </p:txBody>
      </p:sp>
    </p:spTree>
    <p:extLst>
      <p:ext uri="{BB962C8B-B14F-4D97-AF65-F5344CB8AC3E}">
        <p14:creationId xmlns:p14="http://schemas.microsoft.com/office/powerpoint/2010/main" val="1154221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the</a:t>
            </a:r>
            <a:r>
              <a:rPr lang="en-US" baseline="0" dirty="0" smtClean="0"/>
              <a:t> hydrological cycle putting flood and urbanization into perceptive as part of the cycle</a:t>
            </a:r>
          </a:p>
        </p:txBody>
      </p:sp>
      <p:sp>
        <p:nvSpPr>
          <p:cNvPr id="4" name="Slide Number Placeholder 3"/>
          <p:cNvSpPr>
            <a:spLocks noGrp="1"/>
          </p:cNvSpPr>
          <p:nvPr>
            <p:ph type="sldNum" sz="quarter" idx="10"/>
          </p:nvPr>
        </p:nvSpPr>
        <p:spPr/>
        <p:txBody>
          <a:bodyPr/>
          <a:lstStyle/>
          <a:p>
            <a:fld id="{B7A3EB1E-6E33-4C39-AD97-00430D1ED697}" type="slidenum">
              <a:rPr lang="en-US" smtClean="0"/>
              <a:t>2</a:t>
            </a:fld>
            <a:endParaRPr lang="en-US"/>
          </a:p>
        </p:txBody>
      </p:sp>
    </p:spTree>
    <p:extLst>
      <p:ext uri="{BB962C8B-B14F-4D97-AF65-F5344CB8AC3E}">
        <p14:creationId xmlns:p14="http://schemas.microsoft.com/office/powerpoint/2010/main" val="4207898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Prolonged rainfal</a:t>
            </a:r>
            <a:r>
              <a:rPr lang="en-US" dirty="0" smtClean="0"/>
              <a:t>l. When rain falls for a prolonged period of time, the soil can become saturated. When water is unable to infiltrate into the saturated soil, it is forced to flow over the soil, thus increasing surface runoff. Rivers that are unable to accommodate excess rain water overflow their banks onto </a:t>
            </a:r>
            <a:r>
              <a:rPr lang="en-US" dirty="0" err="1" smtClean="0"/>
              <a:t>neighbouring</a:t>
            </a:r>
            <a:r>
              <a:rPr lang="en-US" dirty="0" smtClean="0"/>
              <a:t> flood plains.</a:t>
            </a:r>
          </a:p>
          <a:p>
            <a:r>
              <a:rPr lang="en-US" b="1" dirty="0" smtClean="0"/>
              <a:t>Intense/Heavy rainfal</a:t>
            </a:r>
            <a:r>
              <a:rPr lang="en-US" dirty="0" smtClean="0"/>
              <a:t>l. When rain falls heavily; the rain drops hit the ground with a force. This can cause the rain drops to bounce off the soil instead of infiltrating into the soil. The water from the rain is then forced to flow over the surface instead, thus increasing the surface runoff.</a:t>
            </a:r>
          </a:p>
          <a:p>
            <a:r>
              <a:rPr lang="en-US" b="1" dirty="0" smtClean="0"/>
              <a:t>Relief</a:t>
            </a:r>
            <a:r>
              <a:rPr lang="en-US" dirty="0" smtClean="0"/>
              <a:t> refers to the difference in height between the highest point and the lowest point on land. When rain falls, the surface runoff can move very quickly from mountainous or hilly areas to low lying areas making these low lying areas more prone to flooding.</a:t>
            </a:r>
          </a:p>
          <a:p>
            <a:r>
              <a:rPr lang="en-US" dirty="0" smtClean="0"/>
              <a:t>Human activities that degrade the environment often increases flooding. These activities include:</a:t>
            </a:r>
          </a:p>
          <a:p>
            <a:r>
              <a:rPr lang="en-US" b="1" dirty="0" smtClean="0"/>
              <a:t>Deforestation</a:t>
            </a:r>
            <a:r>
              <a:rPr lang="en-US" dirty="0" smtClean="0"/>
              <a:t>. The lack of vegetation encourages water to flow over the surface rather than infiltrate into the soil thus increasing surface runoff.</a:t>
            </a:r>
          </a:p>
          <a:p>
            <a:r>
              <a:rPr lang="en-US" b="1" dirty="0" smtClean="0"/>
              <a:t>Poor land use practices</a:t>
            </a:r>
            <a:r>
              <a:rPr lang="en-US" dirty="0" smtClean="0"/>
              <a:t>. Slash and burn agriculture, over-cultivation and over-grazing eventually cause the soil to become infertile and unable to sustain vegetative growth. Consequently, the lack of green cover encourages water to flow over the surface rather than infiltrate into the soil thus increasing surface runoff.</a:t>
            </a:r>
          </a:p>
          <a:p>
            <a:r>
              <a:rPr lang="en-US" b="1" dirty="0" smtClean="0"/>
              <a:t>Urbanization</a:t>
            </a:r>
            <a:r>
              <a:rPr lang="en-US" dirty="0" smtClean="0"/>
              <a:t> leads to the replacement of permeable soil with that of an impervious layer of pitch and concrete, through which water cannot infiltrate. This results in increased surface runoff which leads to flash flooding.</a:t>
            </a:r>
          </a:p>
          <a:p>
            <a:r>
              <a:rPr lang="en-US" b="1" dirty="0" smtClean="0"/>
              <a:t>Improper waste disposal</a:t>
            </a:r>
            <a:r>
              <a:rPr lang="en-US" dirty="0" smtClean="0"/>
              <a:t>. Oftentimes, garbage that is not properly disposed enters into drainage systems and clogs drains. This obstructs the free flow of the water that enters into these drains causing water to back up during rainfall flooding the surrounding area. A build up of garbage can also obstruct the natural flow of water in rivers and streams.</a:t>
            </a:r>
          </a:p>
          <a:p>
            <a:r>
              <a:rPr lang="en-US" b="1" dirty="0" smtClean="0"/>
              <a:t>Quarrying</a:t>
            </a:r>
            <a:r>
              <a:rPr lang="en-US" dirty="0" smtClean="0"/>
              <a:t> is the clearing of land for the removal of aggregates (mainly sand and gravel) which is to be utilized in the construction industry. The action of quarrying leaves land bare and devoid of any trees and shrubs hence increasing surface runoff produced.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7A3EB1E-6E33-4C39-AD97-00430D1ED697}" type="slidenum">
              <a:rPr lang="en-US" smtClean="0"/>
              <a:t>5</a:t>
            </a:fld>
            <a:endParaRPr lang="en-US"/>
          </a:p>
        </p:txBody>
      </p:sp>
    </p:spTree>
    <p:extLst>
      <p:ext uri="{BB962C8B-B14F-4D97-AF65-F5344CB8AC3E}">
        <p14:creationId xmlns:p14="http://schemas.microsoft.com/office/powerpoint/2010/main" val="542856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A3EB1E-6E33-4C39-AD97-00430D1ED697}" type="slidenum">
              <a:rPr lang="en-US" smtClean="0"/>
              <a:t>6</a:t>
            </a:fld>
            <a:endParaRPr lang="en-US"/>
          </a:p>
        </p:txBody>
      </p:sp>
    </p:spTree>
    <p:extLst>
      <p:ext uri="{BB962C8B-B14F-4D97-AF65-F5344CB8AC3E}">
        <p14:creationId xmlns:p14="http://schemas.microsoft.com/office/powerpoint/2010/main" val="232390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Actual flood event from 1993, a 1:50 flood event</a:t>
            </a:r>
            <a:endParaRPr lang="en-US" dirty="0"/>
          </a:p>
        </p:txBody>
      </p:sp>
      <p:sp>
        <p:nvSpPr>
          <p:cNvPr id="4" name="Slide Number Placeholder 3"/>
          <p:cNvSpPr>
            <a:spLocks noGrp="1"/>
          </p:cNvSpPr>
          <p:nvPr>
            <p:ph type="sldNum" sz="quarter" idx="10"/>
          </p:nvPr>
        </p:nvSpPr>
        <p:spPr/>
        <p:txBody>
          <a:bodyPr/>
          <a:lstStyle/>
          <a:p>
            <a:fld id="{B7A3EB1E-6E33-4C39-AD97-00430D1ED697}" type="slidenum">
              <a:rPr lang="en-US" smtClean="0"/>
              <a:t>17</a:t>
            </a:fld>
            <a:endParaRPr lang="en-US"/>
          </a:p>
        </p:txBody>
      </p:sp>
    </p:spTree>
    <p:extLst>
      <p:ext uri="{BB962C8B-B14F-4D97-AF65-F5344CB8AC3E}">
        <p14:creationId xmlns:p14="http://schemas.microsoft.com/office/powerpoint/2010/main" val="398552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9A93797-4B46-46F3-B70A-0C589A233FDE}" type="datetimeFigureOut">
              <a:rPr lang="en-US" smtClean="0"/>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148D0-8D6C-44C6-A366-460FE01E2623}" type="slidenum">
              <a:rPr lang="en-US" smtClean="0"/>
              <a:t>‹#›</a:t>
            </a:fld>
            <a:endParaRPr lang="en-US"/>
          </a:p>
        </p:txBody>
      </p:sp>
    </p:spTree>
    <p:extLst>
      <p:ext uri="{BB962C8B-B14F-4D97-AF65-F5344CB8AC3E}">
        <p14:creationId xmlns:p14="http://schemas.microsoft.com/office/powerpoint/2010/main" val="1445400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A93797-4B46-46F3-B70A-0C589A233FDE}" type="datetimeFigureOut">
              <a:rPr lang="en-US" smtClean="0"/>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148D0-8D6C-44C6-A366-460FE01E2623}" type="slidenum">
              <a:rPr lang="en-US" smtClean="0"/>
              <a:t>‹#›</a:t>
            </a:fld>
            <a:endParaRPr lang="en-US"/>
          </a:p>
        </p:txBody>
      </p:sp>
    </p:spTree>
    <p:extLst>
      <p:ext uri="{BB962C8B-B14F-4D97-AF65-F5344CB8AC3E}">
        <p14:creationId xmlns:p14="http://schemas.microsoft.com/office/powerpoint/2010/main" val="1182556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A93797-4B46-46F3-B70A-0C589A233FDE}" type="datetimeFigureOut">
              <a:rPr lang="en-US" smtClean="0"/>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148D0-8D6C-44C6-A366-460FE01E2623}" type="slidenum">
              <a:rPr lang="en-US" smtClean="0"/>
              <a:t>‹#›</a:t>
            </a:fld>
            <a:endParaRPr lang="en-US"/>
          </a:p>
        </p:txBody>
      </p:sp>
    </p:spTree>
    <p:extLst>
      <p:ext uri="{BB962C8B-B14F-4D97-AF65-F5344CB8AC3E}">
        <p14:creationId xmlns:p14="http://schemas.microsoft.com/office/powerpoint/2010/main" val="107797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A93797-4B46-46F3-B70A-0C589A233FDE}" type="datetimeFigureOut">
              <a:rPr lang="en-US" smtClean="0"/>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148D0-8D6C-44C6-A366-460FE01E2623}" type="slidenum">
              <a:rPr lang="en-US" smtClean="0"/>
              <a:t>‹#›</a:t>
            </a:fld>
            <a:endParaRPr lang="en-US"/>
          </a:p>
        </p:txBody>
      </p:sp>
    </p:spTree>
    <p:extLst>
      <p:ext uri="{BB962C8B-B14F-4D97-AF65-F5344CB8AC3E}">
        <p14:creationId xmlns:p14="http://schemas.microsoft.com/office/powerpoint/2010/main" val="380512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A93797-4B46-46F3-B70A-0C589A233FDE}" type="datetimeFigureOut">
              <a:rPr lang="en-US" smtClean="0"/>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9148D0-8D6C-44C6-A366-460FE01E2623}" type="slidenum">
              <a:rPr lang="en-US" smtClean="0"/>
              <a:t>‹#›</a:t>
            </a:fld>
            <a:endParaRPr lang="en-US"/>
          </a:p>
        </p:txBody>
      </p:sp>
    </p:spTree>
    <p:extLst>
      <p:ext uri="{BB962C8B-B14F-4D97-AF65-F5344CB8AC3E}">
        <p14:creationId xmlns:p14="http://schemas.microsoft.com/office/powerpoint/2010/main" val="257330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A93797-4B46-46F3-B70A-0C589A233FDE}" type="datetimeFigureOut">
              <a:rPr lang="en-US" smtClean="0"/>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148D0-8D6C-44C6-A366-460FE01E2623}" type="slidenum">
              <a:rPr lang="en-US" smtClean="0"/>
              <a:t>‹#›</a:t>
            </a:fld>
            <a:endParaRPr lang="en-US"/>
          </a:p>
        </p:txBody>
      </p:sp>
    </p:spTree>
    <p:extLst>
      <p:ext uri="{BB962C8B-B14F-4D97-AF65-F5344CB8AC3E}">
        <p14:creationId xmlns:p14="http://schemas.microsoft.com/office/powerpoint/2010/main" val="1396409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9A93797-4B46-46F3-B70A-0C589A233FDE}" type="datetimeFigureOut">
              <a:rPr lang="en-US" smtClean="0"/>
              <a:t>12/1/2014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9148D0-8D6C-44C6-A366-460FE01E2623}" type="slidenum">
              <a:rPr lang="en-US" smtClean="0"/>
              <a:t>‹#›</a:t>
            </a:fld>
            <a:endParaRPr lang="en-US"/>
          </a:p>
        </p:txBody>
      </p:sp>
    </p:spTree>
    <p:extLst>
      <p:ext uri="{BB962C8B-B14F-4D97-AF65-F5344CB8AC3E}">
        <p14:creationId xmlns:p14="http://schemas.microsoft.com/office/powerpoint/2010/main" val="3587109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9A93797-4B46-46F3-B70A-0C589A233FDE}" type="datetimeFigureOut">
              <a:rPr lang="en-US" smtClean="0"/>
              <a:t>12/1/2014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9148D0-8D6C-44C6-A366-460FE01E2623}" type="slidenum">
              <a:rPr lang="en-US" smtClean="0"/>
              <a:t>‹#›</a:t>
            </a:fld>
            <a:endParaRPr lang="en-US"/>
          </a:p>
        </p:txBody>
      </p:sp>
    </p:spTree>
    <p:extLst>
      <p:ext uri="{BB962C8B-B14F-4D97-AF65-F5344CB8AC3E}">
        <p14:creationId xmlns:p14="http://schemas.microsoft.com/office/powerpoint/2010/main" val="3590466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93797-4B46-46F3-B70A-0C589A233FDE}" type="datetimeFigureOut">
              <a:rPr lang="en-US" smtClean="0"/>
              <a:t>12/1/2014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9148D0-8D6C-44C6-A366-460FE01E2623}" type="slidenum">
              <a:rPr lang="en-US" smtClean="0"/>
              <a:t>‹#›</a:t>
            </a:fld>
            <a:endParaRPr lang="en-US"/>
          </a:p>
        </p:txBody>
      </p:sp>
    </p:spTree>
    <p:extLst>
      <p:ext uri="{BB962C8B-B14F-4D97-AF65-F5344CB8AC3E}">
        <p14:creationId xmlns:p14="http://schemas.microsoft.com/office/powerpoint/2010/main" val="1964394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A93797-4B46-46F3-B70A-0C589A233FDE}" type="datetimeFigureOut">
              <a:rPr lang="en-US" smtClean="0"/>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148D0-8D6C-44C6-A366-460FE01E2623}" type="slidenum">
              <a:rPr lang="en-US" smtClean="0"/>
              <a:t>‹#›</a:t>
            </a:fld>
            <a:endParaRPr lang="en-US"/>
          </a:p>
        </p:txBody>
      </p:sp>
    </p:spTree>
    <p:extLst>
      <p:ext uri="{BB962C8B-B14F-4D97-AF65-F5344CB8AC3E}">
        <p14:creationId xmlns:p14="http://schemas.microsoft.com/office/powerpoint/2010/main" val="80606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A93797-4B46-46F3-B70A-0C589A233FDE}" type="datetimeFigureOut">
              <a:rPr lang="en-US" smtClean="0"/>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9148D0-8D6C-44C6-A366-460FE01E2623}" type="slidenum">
              <a:rPr lang="en-US" smtClean="0"/>
              <a:t>‹#›</a:t>
            </a:fld>
            <a:endParaRPr lang="en-US"/>
          </a:p>
        </p:txBody>
      </p:sp>
    </p:spTree>
    <p:extLst>
      <p:ext uri="{BB962C8B-B14F-4D97-AF65-F5344CB8AC3E}">
        <p14:creationId xmlns:p14="http://schemas.microsoft.com/office/powerpoint/2010/main" val="66420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A93797-4B46-46F3-B70A-0C589A233FDE}" type="datetimeFigureOut">
              <a:rPr lang="en-US" smtClean="0"/>
              <a:t>12/1/2014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9148D0-8D6C-44C6-A366-460FE01E2623}" type="slidenum">
              <a:rPr lang="en-US" smtClean="0"/>
              <a:t>‹#›</a:t>
            </a:fld>
            <a:endParaRPr lang="en-US"/>
          </a:p>
        </p:txBody>
      </p:sp>
    </p:spTree>
    <p:extLst>
      <p:ext uri="{BB962C8B-B14F-4D97-AF65-F5344CB8AC3E}">
        <p14:creationId xmlns:p14="http://schemas.microsoft.com/office/powerpoint/2010/main" val="13605438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506" y="266006"/>
            <a:ext cx="7931082" cy="3940233"/>
          </a:xfrm>
        </p:spPr>
        <p:txBody>
          <a:bodyPr>
            <a:noAutofit/>
          </a:bodyPr>
          <a:lstStyle/>
          <a:p>
            <a:r>
              <a:rPr lang="en-US" sz="7200" dirty="0">
                <a:latin typeface="Britannic Bold" panose="020B0903060703020204" pitchFamily="34" charset="0"/>
              </a:rPr>
              <a:t>Flood Hazard, </a:t>
            </a:r>
            <a:r>
              <a:rPr lang="en-US" sz="7200" dirty="0" smtClean="0">
                <a:latin typeface="Britannic Bold" panose="020B0903060703020204" pitchFamily="34" charset="0"/>
              </a:rPr>
              <a:t>the Hydrological </a:t>
            </a:r>
            <a:r>
              <a:rPr lang="en-US" sz="7200" dirty="0">
                <a:latin typeface="Britannic Bold" panose="020B0903060703020204" pitchFamily="34" charset="0"/>
              </a:rPr>
              <a:t>C</a:t>
            </a:r>
            <a:r>
              <a:rPr lang="en-US" sz="7200" dirty="0" smtClean="0">
                <a:latin typeface="Britannic Bold" panose="020B0903060703020204" pitchFamily="34" charset="0"/>
              </a:rPr>
              <a:t>ycle </a:t>
            </a:r>
            <a:r>
              <a:rPr lang="en-US" sz="7200" dirty="0">
                <a:latin typeface="Britannic Bold" panose="020B0903060703020204" pitchFamily="34" charset="0"/>
              </a:rPr>
              <a:t>and </a:t>
            </a:r>
            <a:r>
              <a:rPr lang="en-US" sz="7200" dirty="0" smtClean="0">
                <a:latin typeface="Britannic Bold" panose="020B0903060703020204" pitchFamily="34" charset="0"/>
              </a:rPr>
              <a:t>Urbanism</a:t>
            </a:r>
            <a:endParaRPr lang="en-US" sz="7200" dirty="0">
              <a:latin typeface="Britannic Bold" panose="020B0903060703020204" pitchFamily="34" charset="0"/>
            </a:endParaRPr>
          </a:p>
        </p:txBody>
      </p:sp>
      <p:sp>
        <p:nvSpPr>
          <p:cNvPr id="3" name="Subtitle 2"/>
          <p:cNvSpPr>
            <a:spLocks noGrp="1"/>
          </p:cNvSpPr>
          <p:nvPr>
            <p:ph type="subTitle" idx="1"/>
          </p:nvPr>
        </p:nvSpPr>
        <p:spPr>
          <a:xfrm>
            <a:off x="66506" y="4688379"/>
            <a:ext cx="9077494" cy="2169622"/>
          </a:xfrm>
        </p:spPr>
        <p:txBody>
          <a:bodyPr/>
          <a:lstStyle/>
          <a:p>
            <a:r>
              <a:rPr lang="en-US" dirty="0" smtClean="0"/>
              <a:t>Presented by</a:t>
            </a:r>
          </a:p>
          <a:p>
            <a:r>
              <a:rPr lang="en-US" sz="3600" dirty="0" smtClean="0">
                <a:latin typeface="Baskerville Old Face" panose="02020602080505020303" pitchFamily="18" charset="0"/>
              </a:rPr>
              <a:t>David</a:t>
            </a:r>
            <a:r>
              <a:rPr lang="en-US" sz="3600" dirty="0" smtClean="0"/>
              <a:t> Benny</a:t>
            </a:r>
            <a:endParaRPr lang="en-US" sz="3600" dirty="0"/>
          </a:p>
        </p:txBody>
      </p:sp>
    </p:spTree>
    <p:extLst>
      <p:ext uri="{BB962C8B-B14F-4D97-AF65-F5344CB8AC3E}">
        <p14:creationId xmlns:p14="http://schemas.microsoft.com/office/powerpoint/2010/main" val="26638662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668831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000" y="148991"/>
            <a:ext cx="7886700" cy="915034"/>
          </a:xfrm>
        </p:spPr>
        <p:txBody>
          <a:bodyPr>
            <a:noAutofit/>
          </a:bodyPr>
          <a:lstStyle/>
          <a:p>
            <a:r>
              <a:rPr lang="en-US" b="1" dirty="0" smtClean="0">
                <a:latin typeface="Britannic Bold" panose="020B0903060703020204" pitchFamily="34" charset="0"/>
                <a:cs typeface="Arial" panose="020B0604020202020204" pitchFamily="34" charset="0"/>
              </a:rPr>
              <a:t>The</a:t>
            </a:r>
            <a:r>
              <a:rPr lang="en-US" b="1" dirty="0" smtClean="0">
                <a:solidFill>
                  <a:srgbClr val="0000FF"/>
                </a:solidFill>
                <a:latin typeface="Britannic Bold" panose="020B0903060703020204" pitchFamily="34" charset="0"/>
                <a:cs typeface="Arial" panose="020B0604020202020204" pitchFamily="34" charset="0"/>
              </a:rPr>
              <a:t> </a:t>
            </a:r>
            <a:r>
              <a:rPr lang="en-US" b="1" dirty="0" smtClean="0">
                <a:latin typeface="Britannic Bold" panose="020B0903060703020204" pitchFamily="34" charset="0"/>
                <a:cs typeface="Arial" panose="020B0604020202020204" pitchFamily="34" charset="0"/>
              </a:rPr>
              <a:t>Diego Martin 2012 Experience</a:t>
            </a:r>
            <a:endParaRPr lang="en-US" b="1" dirty="0">
              <a:latin typeface="Britannic Bold" panose="020B0903060703020204" pitchFamily="34" charset="0"/>
              <a:cs typeface="Arial" panose="020B0604020202020204" pitchFamily="34" charset="0"/>
            </a:endParaRPr>
          </a:p>
        </p:txBody>
      </p:sp>
      <p:pic>
        <p:nvPicPr>
          <p:cNvPr id="4098" name="Picture 2" descr="http://www.guardian.co.tt/sites/default/files/field/image/Sheldon%20Chunu%20home%20in%20Rich%20copy.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999" y="4193975"/>
            <a:ext cx="4288875" cy="25431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ttnewsflash.com/wp-content/uploads/2012/08/floods-in-we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1875" y="606508"/>
            <a:ext cx="4558351" cy="318527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encrypted-tbn2.gstatic.com/images?q=tbn:ANd9GcSJFAe-4KNiZlZ8TmbR2MgHgLHx8NRXPxWnHypn6YUAZRtpYaG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4704" y="3873791"/>
            <a:ext cx="4435521" cy="285382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4.bp.blogspot.com/-OPo3y4WHhEc/UCbB8rCRG1I/AAAAAAAASq8/SIZ4qTVYT7k/s400/h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999" y="1200250"/>
            <a:ext cx="4138749"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9544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956645" cy="1282890"/>
          </a:xfrm>
        </p:spPr>
        <p:txBody>
          <a:bodyPr>
            <a:noAutofit/>
          </a:bodyPr>
          <a:lstStyle/>
          <a:p>
            <a:r>
              <a:rPr lang="en-US" dirty="0" smtClean="0">
                <a:latin typeface="Britannic Bold" panose="020B0903060703020204" pitchFamily="34" charset="0"/>
              </a:rPr>
              <a:t>Flood Hazard, the Hydrological Cycle and Urbanism </a:t>
            </a:r>
            <a:endParaRPr lang="en-US" dirty="0">
              <a:latin typeface="Britannic Bold" panose="020B0903060703020204" pitchFamily="34" charset="0"/>
            </a:endParaRPr>
          </a:p>
        </p:txBody>
      </p:sp>
      <p:sp>
        <p:nvSpPr>
          <p:cNvPr id="3" name="Content Placeholder 2"/>
          <p:cNvSpPr>
            <a:spLocks noGrp="1"/>
          </p:cNvSpPr>
          <p:nvPr>
            <p:ph idx="1"/>
          </p:nvPr>
        </p:nvSpPr>
        <p:spPr>
          <a:xfrm>
            <a:off x="69945" y="1282892"/>
            <a:ext cx="8955246" cy="1419366"/>
          </a:xfrm>
        </p:spPr>
        <p:txBody>
          <a:bodyPr>
            <a:normAutofit/>
          </a:bodyPr>
          <a:lstStyle/>
          <a:p>
            <a:r>
              <a:rPr lang="en-US" sz="2000" dirty="0">
                <a:latin typeface="Arial" panose="020B0604020202020204" pitchFamily="34" charset="0"/>
                <a:cs typeface="Arial" panose="020B0604020202020204" pitchFamily="34" charset="0"/>
              </a:rPr>
              <a:t>Rapid urbanization causes major increase in contiguous impervious urban areas which in turn result in rising surface runoff levels and subsequent flooding. Rainfall events usually increase in magnitude by the influence of the urban microclimate compounds </a:t>
            </a:r>
            <a:r>
              <a:rPr lang="en-US" sz="2000" dirty="0" smtClean="0">
                <a:latin typeface="Arial" panose="020B0604020202020204" pitchFamily="34" charset="0"/>
                <a:cs typeface="Arial" panose="020B0604020202020204" pitchFamily="34" charset="0"/>
              </a:rPr>
              <a:t>flooding</a:t>
            </a:r>
            <a:endParaRPr lang="en-US" sz="2000" dirty="0">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65480" y="2702257"/>
            <a:ext cx="2987151" cy="40124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solidFill>
                  <a:srgbClr val="0000FF"/>
                </a:solidFill>
                <a:latin typeface="Arial" panose="020B0604020202020204" pitchFamily="34" charset="0"/>
                <a:cs typeface="Arial" panose="020B0604020202020204" pitchFamily="34" charset="0"/>
              </a:rPr>
              <a:t>The Caroni River Basin Experience</a:t>
            </a:r>
          </a:p>
          <a:p>
            <a:pPr marL="0" indent="0">
              <a:buNone/>
            </a:pPr>
            <a:r>
              <a:rPr lang="en-US" sz="2200" dirty="0" smtClean="0">
                <a:latin typeface="Arial" panose="020B0604020202020204" pitchFamily="34" charset="0"/>
                <a:cs typeface="Arial" panose="020B0604020202020204" pitchFamily="34" charset="0"/>
              </a:rPr>
              <a:t>The Caroni River Basin accounts for the most riverine flooding and the 2</a:t>
            </a:r>
            <a:r>
              <a:rPr lang="en-US" sz="2200" baseline="30000" dirty="0" smtClean="0">
                <a:latin typeface="Arial" panose="020B0604020202020204" pitchFamily="34" charset="0"/>
                <a:cs typeface="Arial" panose="020B0604020202020204" pitchFamily="34" charset="0"/>
              </a:rPr>
              <a:t>nd</a:t>
            </a:r>
            <a:r>
              <a:rPr lang="en-US" sz="2200" dirty="0" smtClean="0">
                <a:latin typeface="Arial" panose="020B0604020202020204" pitchFamily="34" charset="0"/>
                <a:cs typeface="Arial" panose="020B0604020202020204" pitchFamily="34" charset="0"/>
              </a:rPr>
              <a:t> most flash flooding after Port of Spain and </a:t>
            </a:r>
            <a:r>
              <a:rPr lang="en-US" sz="2200" dirty="0" err="1" smtClean="0">
                <a:latin typeface="Arial" panose="020B0604020202020204" pitchFamily="34" charset="0"/>
                <a:cs typeface="Arial" panose="020B0604020202020204" pitchFamily="34" charset="0"/>
              </a:rPr>
              <a:t>Caparo</a:t>
            </a:r>
            <a:r>
              <a:rPr lang="en-US" sz="2200" dirty="0" smtClean="0">
                <a:latin typeface="Arial" panose="020B0604020202020204" pitchFamily="34" charset="0"/>
                <a:cs typeface="Arial" panose="020B0604020202020204" pitchFamily="34" charset="0"/>
              </a:rPr>
              <a:t>.</a:t>
            </a:r>
            <a:r>
              <a:rPr lang="en-US" sz="1400" dirty="0" smtClean="0">
                <a:latin typeface="Arial" panose="020B0604020202020204" pitchFamily="34" charset="0"/>
                <a:cs typeface="Arial" panose="020B0604020202020204" pitchFamily="34" charset="0"/>
              </a:rPr>
              <a:t> (ODPM, 2012)</a:t>
            </a:r>
          </a:p>
          <a:p>
            <a:pPr marL="0" indent="0">
              <a:buNone/>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p>
        </p:txBody>
      </p:sp>
      <p:pic>
        <p:nvPicPr>
          <p:cNvPr id="5" name="Picture 4"/>
          <p:cNvPicPr>
            <a:picLocks noChangeAspect="1"/>
          </p:cNvPicPr>
          <p:nvPr/>
        </p:nvPicPr>
        <p:blipFill>
          <a:blip r:embed="rId2"/>
          <a:stretch>
            <a:fillRect/>
          </a:stretch>
        </p:blipFill>
        <p:spPr>
          <a:xfrm>
            <a:off x="3248166" y="2470245"/>
            <a:ext cx="5777025" cy="4299045"/>
          </a:xfrm>
          <a:prstGeom prst="rect">
            <a:avLst/>
          </a:prstGeom>
        </p:spPr>
      </p:pic>
    </p:spTree>
    <p:extLst>
      <p:ext uri="{BB962C8B-B14F-4D97-AF65-F5344CB8AC3E}">
        <p14:creationId xmlns:p14="http://schemas.microsoft.com/office/powerpoint/2010/main" val="1218077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47" y="146761"/>
            <a:ext cx="8788305" cy="794935"/>
          </a:xfrm>
        </p:spPr>
        <p:txBody>
          <a:bodyPr/>
          <a:lstStyle/>
          <a:p>
            <a:r>
              <a:rPr lang="en-US" dirty="0" smtClean="0">
                <a:latin typeface="Britannic Bold" panose="020B0903060703020204" pitchFamily="34" charset="0"/>
              </a:rPr>
              <a:t>The Caroni River Basin Experience</a:t>
            </a:r>
            <a:endParaRPr lang="en-US" dirty="0">
              <a:latin typeface="Britannic Bold" panose="020B0903060703020204" pitchFamily="34" charset="0"/>
            </a:endParaRPr>
          </a:p>
        </p:txBody>
      </p:sp>
      <p:sp>
        <p:nvSpPr>
          <p:cNvPr id="3" name="Content Placeholder 2"/>
          <p:cNvSpPr>
            <a:spLocks noGrp="1"/>
          </p:cNvSpPr>
          <p:nvPr>
            <p:ph idx="1"/>
          </p:nvPr>
        </p:nvSpPr>
        <p:spPr>
          <a:xfrm>
            <a:off x="68664" y="941696"/>
            <a:ext cx="3739061" cy="5571650"/>
          </a:xfrm>
        </p:spPr>
        <p:txBody>
          <a:bodyPr>
            <a:normAutofit fontScale="92500" lnSpcReduction="10000"/>
          </a:bodyPr>
          <a:lstStyle/>
          <a:p>
            <a:r>
              <a:rPr lang="en-US" sz="2000" dirty="0" smtClean="0">
                <a:latin typeface="Arial" panose="020B0604020202020204" pitchFamily="34" charset="0"/>
                <a:cs typeface="Arial" panose="020B0604020202020204" pitchFamily="34" charset="0"/>
              </a:rPr>
              <a:t>Deforestation and Quarrying activities occurring in the initial stages of the Caroni River </a:t>
            </a:r>
          </a:p>
          <a:p>
            <a:r>
              <a:rPr lang="en-US" sz="2000" dirty="0" smtClean="0">
                <a:latin typeface="Arial" panose="020B0604020202020204" pitchFamily="34" charset="0"/>
                <a:cs typeface="Arial" panose="020B0604020202020204" pitchFamily="34" charset="0"/>
              </a:rPr>
              <a:t>The major tributaries of the Caroni River passes through heavily populated areas such as </a:t>
            </a:r>
            <a:r>
              <a:rPr lang="en-US" sz="2000" dirty="0" err="1" smtClean="0">
                <a:latin typeface="Arial" panose="020B0604020202020204" pitchFamily="34" charset="0"/>
                <a:cs typeface="Arial" panose="020B0604020202020204" pitchFamily="34" charset="0"/>
              </a:rPr>
              <a:t>Arima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Arouca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Tacarigua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Curepe</a:t>
            </a:r>
            <a:r>
              <a:rPr lang="en-US" sz="2000" dirty="0" smtClean="0">
                <a:latin typeface="Arial" panose="020B0604020202020204" pitchFamily="34" charset="0"/>
                <a:cs typeface="Arial" panose="020B0604020202020204" pitchFamily="34" charset="0"/>
              </a:rPr>
              <a:t> and San Juan</a:t>
            </a:r>
          </a:p>
          <a:p>
            <a:r>
              <a:rPr lang="en-US" sz="2000" dirty="0" smtClean="0">
                <a:latin typeface="Arial" panose="020B0604020202020204" pitchFamily="34" charset="0"/>
                <a:cs typeface="Arial" panose="020B0604020202020204" pitchFamily="34" charset="0"/>
              </a:rPr>
              <a:t>The Caroni River crosses several major link roads</a:t>
            </a:r>
          </a:p>
          <a:p>
            <a:r>
              <a:rPr lang="en-US" sz="2000" dirty="0" smtClean="0">
                <a:latin typeface="Arial" panose="020B0604020202020204" pitchFamily="34" charset="0"/>
                <a:cs typeface="Arial" panose="020B0604020202020204" pitchFamily="34" charset="0"/>
              </a:rPr>
              <a:t>The major pipe borne water supply comes from the Caroni Water Treatment Plant within the basin</a:t>
            </a:r>
          </a:p>
          <a:p>
            <a:r>
              <a:rPr lang="en-US" sz="2000" dirty="0" smtClean="0">
                <a:latin typeface="Arial" panose="020B0604020202020204" pitchFamily="34" charset="0"/>
                <a:cs typeface="Arial" panose="020B0604020202020204" pitchFamily="34" charset="0"/>
              </a:rPr>
              <a:t>Major Agricultural areas located within the basin</a:t>
            </a:r>
          </a:p>
          <a:p>
            <a:r>
              <a:rPr lang="en-US" sz="2000" dirty="0" smtClean="0">
                <a:latin typeface="Arial" panose="020B0604020202020204" pitchFamily="34" charset="0"/>
                <a:cs typeface="Arial" panose="020B0604020202020204" pitchFamily="34" charset="0"/>
              </a:rPr>
              <a:t>Flooding results in millions of dollars in losses</a:t>
            </a:r>
          </a:p>
          <a:p>
            <a:r>
              <a:rPr lang="en-US" sz="2000" dirty="0" smtClean="0">
                <a:latin typeface="Arial" panose="020B0604020202020204" pitchFamily="34" charset="0"/>
                <a:cs typeface="Arial" panose="020B0604020202020204" pitchFamily="34" charset="0"/>
              </a:rPr>
              <a:t>Flooding (flash or riverine) occur annually </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3807725" y="1067890"/>
            <a:ext cx="5158427" cy="5633161"/>
          </a:xfrm>
          <a:prstGeom prst="rect">
            <a:avLst/>
          </a:prstGeom>
        </p:spPr>
      </p:pic>
    </p:spTree>
    <p:extLst>
      <p:ext uri="{BB962C8B-B14F-4D97-AF65-F5344CB8AC3E}">
        <p14:creationId xmlns:p14="http://schemas.microsoft.com/office/powerpoint/2010/main" val="24649863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7847" y="146761"/>
            <a:ext cx="8788305" cy="7949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latin typeface="Britannic Bold" panose="020B0903060703020204" pitchFamily="34" charset="0"/>
              </a:rPr>
              <a:t>The Caroni River Basin Experience</a:t>
            </a:r>
            <a:endParaRPr lang="en-US" dirty="0">
              <a:latin typeface="Britannic Bold" panose="020B0903060703020204" pitchFamily="34" charset="0"/>
            </a:endParaRPr>
          </a:p>
        </p:txBody>
      </p:sp>
      <p:pic>
        <p:nvPicPr>
          <p:cNvPr id="5" name="Picture 4"/>
          <p:cNvPicPr>
            <a:picLocks noChangeAspect="1"/>
          </p:cNvPicPr>
          <p:nvPr/>
        </p:nvPicPr>
        <p:blipFill>
          <a:blip r:embed="rId2"/>
          <a:stretch>
            <a:fillRect/>
          </a:stretch>
        </p:blipFill>
        <p:spPr>
          <a:xfrm>
            <a:off x="177847" y="906136"/>
            <a:ext cx="4292573" cy="2975212"/>
          </a:xfrm>
          <a:prstGeom prst="rect">
            <a:avLst/>
          </a:prstGeom>
        </p:spPr>
      </p:pic>
      <p:pic>
        <p:nvPicPr>
          <p:cNvPr id="6" name="Picture 5"/>
          <p:cNvPicPr>
            <a:picLocks noChangeAspect="1"/>
          </p:cNvPicPr>
          <p:nvPr/>
        </p:nvPicPr>
        <p:blipFill>
          <a:blip r:embed="rId3"/>
          <a:stretch>
            <a:fillRect/>
          </a:stretch>
        </p:blipFill>
        <p:spPr>
          <a:xfrm>
            <a:off x="4635689" y="906136"/>
            <a:ext cx="4165194" cy="2975212"/>
          </a:xfrm>
          <a:prstGeom prst="rect">
            <a:avLst/>
          </a:prstGeom>
        </p:spPr>
      </p:pic>
      <p:pic>
        <p:nvPicPr>
          <p:cNvPr id="8194" name="Picture 2" descr="http://4.bp.blogspot.com/_uU5LuijG118/SShC0AiJWGI/AAAAAAAAAG4/5fsab_uvc3I/s320/eegdasfgas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46" y="4014462"/>
            <a:ext cx="4292574" cy="263199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encrypted-tbn2.gstatic.com/images?q=tbn:ANd9GcR_VMG_CdU1Lo07JjOQa2EPmld4ZJlcTndsq-yIbjlZNHY8Ekw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688" y="4000814"/>
            <a:ext cx="4152205" cy="2645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6220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1922" y="125966"/>
            <a:ext cx="7886700" cy="1325563"/>
          </a:xfrm>
        </p:spPr>
        <p:txBody>
          <a:bodyPr/>
          <a:lstStyle/>
          <a:p>
            <a:r>
              <a:rPr lang="en-US" dirty="0" smtClean="0">
                <a:latin typeface="Britannic Bold" panose="020B0903060703020204" pitchFamily="34" charset="0"/>
              </a:rPr>
              <a:t>Flood Hazard from a Water Resources Perspective</a:t>
            </a:r>
            <a:endParaRPr lang="en-US" dirty="0">
              <a:latin typeface="Britannic Bold" panose="020B0903060703020204" pitchFamily="34" charset="0"/>
            </a:endParaRPr>
          </a:p>
        </p:txBody>
      </p:sp>
      <p:sp>
        <p:nvSpPr>
          <p:cNvPr id="9" name="Content Placeholder 8"/>
          <p:cNvSpPr>
            <a:spLocks noGrp="1"/>
          </p:cNvSpPr>
          <p:nvPr>
            <p:ph idx="1"/>
          </p:nvPr>
        </p:nvSpPr>
        <p:spPr>
          <a:xfrm>
            <a:off x="191922" y="1451529"/>
            <a:ext cx="3793223" cy="2601856"/>
          </a:xfrm>
        </p:spPr>
        <p:txBody>
          <a:bodyPr>
            <a:normAutofit/>
          </a:bodyPr>
          <a:lstStyle/>
          <a:p>
            <a:pPr marL="0" indent="0">
              <a:buNone/>
            </a:pPr>
            <a:r>
              <a:rPr lang="en-US" sz="2400" b="1" dirty="0" smtClean="0">
                <a:solidFill>
                  <a:srgbClr val="0000FF"/>
                </a:solidFill>
                <a:latin typeface="Arial" panose="020B0604020202020204" pitchFamily="34" charset="0"/>
                <a:cs typeface="Arial" panose="020B0604020202020204" pitchFamily="34" charset="0"/>
              </a:rPr>
              <a:t>The </a:t>
            </a:r>
            <a:r>
              <a:rPr lang="en-US" sz="2400" b="1" dirty="0" err="1" smtClean="0">
                <a:solidFill>
                  <a:srgbClr val="0000FF"/>
                </a:solidFill>
                <a:latin typeface="Arial" panose="020B0604020202020204" pitchFamily="34" charset="0"/>
                <a:cs typeface="Arial" panose="020B0604020202020204" pitchFamily="34" charset="0"/>
              </a:rPr>
              <a:t>Caparo</a:t>
            </a:r>
            <a:r>
              <a:rPr lang="en-US" sz="2400" b="1" dirty="0" smtClean="0">
                <a:solidFill>
                  <a:srgbClr val="0000FF"/>
                </a:solidFill>
                <a:latin typeface="Arial" panose="020B0604020202020204" pitchFamily="34" charset="0"/>
                <a:cs typeface="Arial" panose="020B0604020202020204" pitchFamily="34" charset="0"/>
              </a:rPr>
              <a:t> River Basin Experience</a:t>
            </a:r>
          </a:p>
          <a:p>
            <a:r>
              <a:rPr lang="en-US" sz="2000" dirty="0">
                <a:latin typeface="Arial" panose="020B0604020202020204" pitchFamily="34" charset="0"/>
                <a:cs typeface="Arial" panose="020B0604020202020204" pitchFamily="34" charset="0"/>
              </a:rPr>
              <a:t>The basin </a:t>
            </a:r>
            <a:r>
              <a:rPr lang="en-US" sz="2000" dirty="0" smtClean="0">
                <a:latin typeface="Arial" panose="020B0604020202020204" pitchFamily="34" charset="0"/>
                <a:cs typeface="Arial" panose="020B0604020202020204" pitchFamily="34" charset="0"/>
              </a:rPr>
              <a:t>area is </a:t>
            </a:r>
            <a:r>
              <a:rPr lang="en-US" sz="2000" dirty="0">
                <a:latin typeface="Arial" panose="020B0604020202020204" pitchFamily="34" charset="0"/>
                <a:cs typeface="Arial" panose="020B0604020202020204" pitchFamily="34" charset="0"/>
              </a:rPr>
              <a:t>98 km². </a:t>
            </a: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The river is 42 km long</a:t>
            </a:r>
          </a:p>
          <a:p>
            <a:r>
              <a:rPr lang="en-US" sz="2000" dirty="0" smtClean="0">
                <a:latin typeface="Arial" panose="020B0604020202020204" pitchFamily="34" charset="0"/>
                <a:cs typeface="Arial" panose="020B0604020202020204" pitchFamily="34" charset="0"/>
              </a:rPr>
              <a:t>Flash flooding occur annually. </a:t>
            </a:r>
          </a:p>
          <a:p>
            <a:r>
              <a:rPr lang="en-US" sz="2000" dirty="0" smtClean="0">
                <a:latin typeface="Arial" panose="020B0604020202020204" pitchFamily="34" charset="0"/>
                <a:cs typeface="Arial" panose="020B0604020202020204" pitchFamily="34" charset="0"/>
              </a:rPr>
              <a:t>Riverine flood is also frequent </a:t>
            </a:r>
          </a:p>
        </p:txBody>
      </p:sp>
      <p:pic>
        <p:nvPicPr>
          <p:cNvPr id="1026" name="Picture 2" descr="http://www.news.gov.tt/sites/default/files/styles/article_preset/public/caparo%20flood_0.jpg?itok=-lcpndy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2" y="3830630"/>
            <a:ext cx="36004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orums.trinituner.com/upload/150720081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5145" y="1355619"/>
            <a:ext cx="3720389" cy="2793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0.gstatic.com/images?q=tbn:ANd9GcSZStqWQDNIuw4P_WVr8BC7JwoYENuzH4MJ1OW4gWc04GcMlDKa0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5144" y="4245204"/>
            <a:ext cx="4708479" cy="245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7727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26591" y="4014826"/>
            <a:ext cx="4388725" cy="2750419"/>
          </a:xfrm>
          <a:prstGeom prst="rect">
            <a:avLst/>
          </a:prstGeom>
        </p:spPr>
      </p:pic>
      <p:pic>
        <p:nvPicPr>
          <p:cNvPr id="3" name="Content Placeholder 4"/>
          <p:cNvPicPr>
            <a:picLocks noChangeAspect="1"/>
          </p:cNvPicPr>
          <p:nvPr/>
        </p:nvPicPr>
        <p:blipFill>
          <a:blip r:embed="rId3"/>
          <a:stretch>
            <a:fillRect/>
          </a:stretch>
        </p:blipFill>
        <p:spPr>
          <a:xfrm>
            <a:off x="191067" y="3973882"/>
            <a:ext cx="4421875" cy="2771195"/>
          </a:xfrm>
          <a:prstGeom prst="rect">
            <a:avLst/>
          </a:prstGeom>
        </p:spPr>
      </p:pic>
      <p:pic>
        <p:nvPicPr>
          <p:cNvPr id="4" name="Picture 3"/>
          <p:cNvPicPr>
            <a:picLocks noChangeAspect="1"/>
          </p:cNvPicPr>
          <p:nvPr/>
        </p:nvPicPr>
        <p:blipFill>
          <a:blip r:embed="rId4"/>
          <a:stretch>
            <a:fillRect/>
          </a:stretch>
        </p:blipFill>
        <p:spPr>
          <a:xfrm>
            <a:off x="279914" y="827767"/>
            <a:ext cx="4244182" cy="2988860"/>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p:spPr>
      </p:pic>
      <p:pic>
        <p:nvPicPr>
          <p:cNvPr id="5" name="Picture 4"/>
          <p:cNvPicPr>
            <a:picLocks noChangeAspect="1"/>
          </p:cNvPicPr>
          <p:nvPr/>
        </p:nvPicPr>
        <p:blipFill>
          <a:blip r:embed="rId5"/>
          <a:stretch>
            <a:fillRect/>
          </a:stretch>
        </p:blipFill>
        <p:spPr>
          <a:xfrm>
            <a:off x="4674358" y="855063"/>
            <a:ext cx="4266586" cy="2988860"/>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p:spPr>
      </p:pic>
      <p:sp>
        <p:nvSpPr>
          <p:cNvPr id="6" name="Title 1"/>
          <p:cNvSpPr txBox="1">
            <a:spLocks/>
          </p:cNvSpPr>
          <p:nvPr/>
        </p:nvSpPr>
        <p:spPr>
          <a:xfrm>
            <a:off x="204716" y="93447"/>
            <a:ext cx="8939284" cy="7936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latin typeface="Britannic Bold" panose="020B0903060703020204" pitchFamily="34" charset="0"/>
              </a:rPr>
              <a:t>The Caparo River Basin Experience</a:t>
            </a:r>
            <a:endParaRPr lang="en-US" dirty="0">
              <a:latin typeface="Britannic Bold" panose="020B0903060703020204" pitchFamily="34" charset="0"/>
            </a:endParaRPr>
          </a:p>
        </p:txBody>
      </p:sp>
    </p:spTree>
    <p:extLst>
      <p:ext uri="{BB962C8B-B14F-4D97-AF65-F5344CB8AC3E}">
        <p14:creationId xmlns:p14="http://schemas.microsoft.com/office/powerpoint/2010/main" val="431252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4716" y="93447"/>
            <a:ext cx="8939284" cy="7936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latin typeface="Britannic Bold" panose="020B0903060703020204" pitchFamily="34" charset="0"/>
              </a:rPr>
              <a:t>The Caparo River Basin Experience</a:t>
            </a:r>
            <a:endParaRPr lang="en-US" dirty="0">
              <a:latin typeface="Britannic Bold" panose="020B0903060703020204" pitchFamily="34" charset="0"/>
            </a:endParaRPr>
          </a:p>
        </p:txBody>
      </p:sp>
      <p:pic>
        <p:nvPicPr>
          <p:cNvPr id="4" name="Picture 3"/>
          <p:cNvPicPr>
            <a:picLocks noChangeAspect="1"/>
          </p:cNvPicPr>
          <p:nvPr/>
        </p:nvPicPr>
        <p:blipFill>
          <a:blip r:embed="rId3"/>
          <a:stretch>
            <a:fillRect/>
          </a:stretch>
        </p:blipFill>
        <p:spPr>
          <a:xfrm>
            <a:off x="420463" y="887105"/>
            <a:ext cx="8507789" cy="5663821"/>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6550105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1921" y="119468"/>
            <a:ext cx="7886700" cy="767638"/>
          </a:xfrm>
        </p:spPr>
        <p:txBody>
          <a:bodyPr/>
          <a:lstStyle/>
          <a:p>
            <a:r>
              <a:rPr lang="en-US" dirty="0" smtClean="0">
                <a:latin typeface="Britannic Bold" panose="020B0903060703020204" pitchFamily="34" charset="0"/>
              </a:rPr>
              <a:t>Conclusion</a:t>
            </a:r>
            <a:endParaRPr lang="en-US" dirty="0">
              <a:latin typeface="Britannic Bold" panose="020B0903060703020204" pitchFamily="34" charset="0"/>
            </a:endParaRPr>
          </a:p>
        </p:txBody>
      </p:sp>
      <p:sp>
        <p:nvSpPr>
          <p:cNvPr id="3" name="Content Placeholder 2"/>
          <p:cNvSpPr>
            <a:spLocks noGrp="1"/>
          </p:cNvSpPr>
          <p:nvPr>
            <p:ph idx="1"/>
          </p:nvPr>
        </p:nvSpPr>
        <p:spPr>
          <a:xfrm>
            <a:off x="314752" y="1241947"/>
            <a:ext cx="7246108" cy="4962312"/>
          </a:xfrm>
        </p:spPr>
        <p:txBody>
          <a:bodyPr>
            <a:normAutofit/>
          </a:bodyPr>
          <a:lstStyle/>
          <a:p>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potential way to mitigate these threats is to develop more efficient urban growth </a:t>
            </a:r>
            <a:r>
              <a:rPr lang="en-US" sz="2400" dirty="0" smtClean="0">
                <a:latin typeface="Arial" panose="020B0604020202020204" pitchFamily="34" charset="0"/>
                <a:cs typeface="Arial" panose="020B0604020202020204" pitchFamily="34" charset="0"/>
              </a:rPr>
              <a:t>strategies in </a:t>
            </a:r>
            <a:r>
              <a:rPr lang="en-US" sz="2400" dirty="0">
                <a:latin typeface="Arial" panose="020B0604020202020204" pitchFamily="34" charset="0"/>
                <a:cs typeface="Arial" panose="020B0604020202020204" pitchFamily="34" charset="0"/>
              </a:rPr>
              <a:t>which spatial planning is used to limit the sensitivity and exposure to flooding as well </a:t>
            </a:r>
            <a:r>
              <a:rPr lang="en-US" sz="2400" dirty="0" smtClean="0">
                <a:latin typeface="Arial" panose="020B0604020202020204" pitchFamily="34" charset="0"/>
                <a:cs typeface="Arial" panose="020B0604020202020204" pitchFamily="34" charset="0"/>
              </a:rPr>
              <a:t>as the </a:t>
            </a:r>
            <a:r>
              <a:rPr lang="en-US" sz="2400" dirty="0">
                <a:latin typeface="Arial" panose="020B0604020202020204" pitchFamily="34" charset="0"/>
                <a:cs typeface="Arial" panose="020B0604020202020204" pitchFamily="34" charset="0"/>
              </a:rPr>
              <a:t>driving effect on precipitation</a:t>
            </a:r>
            <a:r>
              <a:rPr lang="en-US" sz="2400" dirty="0" smtClean="0">
                <a:latin typeface="Arial" panose="020B0604020202020204" pitchFamily="34" charset="0"/>
                <a:cs typeface="Arial" panose="020B0604020202020204" pitchFamily="34" charset="0"/>
              </a:rPr>
              <a:t>.</a:t>
            </a:r>
          </a:p>
          <a:p>
            <a:pPr marL="0" indent="0">
              <a:buNone/>
            </a:pP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Smart urban development’ </a:t>
            </a:r>
            <a:r>
              <a:rPr lang="en-US" sz="2400" dirty="0" smtClean="0">
                <a:latin typeface="Arial" panose="020B0604020202020204" pitchFamily="34" charset="0"/>
                <a:cs typeface="Arial" panose="020B0604020202020204" pitchFamily="34" charset="0"/>
              </a:rPr>
              <a:t>which is </a:t>
            </a:r>
            <a:r>
              <a:rPr lang="en-US" sz="2400" dirty="0">
                <a:latin typeface="Arial" panose="020B0604020202020204" pitchFamily="34" charset="0"/>
                <a:cs typeface="Arial" panose="020B0604020202020204" pitchFamily="34" charset="0"/>
              </a:rPr>
              <a:t>often proposed as a </a:t>
            </a:r>
            <a:r>
              <a:rPr lang="en-US" sz="2400" dirty="0" smtClean="0">
                <a:latin typeface="Arial" panose="020B0604020202020204" pitchFamily="34" charset="0"/>
                <a:cs typeface="Arial" panose="020B0604020202020204" pitchFamily="34" charset="0"/>
              </a:rPr>
              <a:t>vital strategy </a:t>
            </a:r>
            <a:r>
              <a:rPr lang="en-US" sz="2400" dirty="0">
                <a:latin typeface="Arial" panose="020B0604020202020204" pitchFamily="34" charset="0"/>
                <a:cs typeface="Arial" panose="020B0604020202020204" pitchFamily="34" charset="0"/>
              </a:rPr>
              <a:t>in greenhouse emissions reduction and energy </a:t>
            </a:r>
            <a:r>
              <a:rPr lang="en-US" sz="2400" dirty="0" smtClean="0">
                <a:latin typeface="Arial" panose="020B0604020202020204" pitchFamily="34" charset="0"/>
                <a:cs typeface="Arial" panose="020B0604020202020204" pitchFamily="34" charset="0"/>
              </a:rPr>
              <a:t>consumption is a methodology that could be developed as a strategy for flood </a:t>
            </a:r>
            <a:r>
              <a:rPr lang="en-US" sz="2400" dirty="0">
                <a:latin typeface="Arial" panose="020B0604020202020204" pitchFamily="34" charset="0"/>
                <a:cs typeface="Arial" panose="020B0604020202020204" pitchFamily="34" charset="0"/>
              </a:rPr>
              <a:t>impact </a:t>
            </a:r>
            <a:r>
              <a:rPr lang="en-US" sz="2400" dirty="0" smtClean="0">
                <a:latin typeface="Arial" panose="020B0604020202020204" pitchFamily="34" charset="0"/>
                <a:cs typeface="Arial" panose="020B0604020202020204" pitchFamily="34" charset="0"/>
              </a:rPr>
              <a:t>mitigation</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4019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7197"/>
            <a:ext cx="7886700" cy="892933"/>
          </a:xfrm>
        </p:spPr>
        <p:txBody>
          <a:bodyPr/>
          <a:lstStyle/>
          <a:p>
            <a:r>
              <a:rPr lang="en-US" dirty="0" smtClean="0">
                <a:latin typeface="Britannic Bold" panose="020B0903060703020204" pitchFamily="34" charset="0"/>
              </a:rPr>
              <a:t>Introduction</a:t>
            </a:r>
            <a:endParaRPr lang="en-US" dirty="0">
              <a:latin typeface="Britannic Bold" panose="020B0903060703020204" pitchFamily="34" charset="0"/>
            </a:endParaRPr>
          </a:p>
        </p:txBody>
      </p:sp>
      <p:pic>
        <p:nvPicPr>
          <p:cNvPr id="4" name="Content Placeholder 3"/>
          <p:cNvPicPr>
            <a:picLocks noGrp="1" noChangeAspect="1"/>
          </p:cNvPicPr>
          <p:nvPr>
            <p:ph sz="half" idx="1"/>
          </p:nvPr>
        </p:nvPicPr>
        <p:blipFill>
          <a:blip r:embed="rId3"/>
          <a:stretch>
            <a:fillRect/>
          </a:stretch>
        </p:blipFill>
        <p:spPr>
          <a:xfrm>
            <a:off x="3160296" y="0"/>
            <a:ext cx="5983704" cy="6858000"/>
          </a:xfrm>
          <a:prstGeom prst="rect">
            <a:avLst/>
          </a:prstGeom>
        </p:spPr>
      </p:pic>
      <p:sp>
        <p:nvSpPr>
          <p:cNvPr id="3" name="Content Placeholder 2"/>
          <p:cNvSpPr>
            <a:spLocks noGrp="1"/>
          </p:cNvSpPr>
          <p:nvPr>
            <p:ph sz="half" idx="2"/>
          </p:nvPr>
        </p:nvSpPr>
        <p:spPr>
          <a:xfrm>
            <a:off x="112296" y="1267326"/>
            <a:ext cx="3208420" cy="5454316"/>
          </a:xfrm>
        </p:spPr>
        <p:txBody>
          <a:bodyPr>
            <a:noAutofit/>
          </a:bodyPr>
          <a:lstStyle/>
          <a:p>
            <a:r>
              <a:rPr lang="en-US" sz="2000" dirty="0">
                <a:latin typeface="Arial" panose="020B0604020202020204" pitchFamily="34" charset="0"/>
                <a:cs typeface="Arial" panose="020B0604020202020204" pitchFamily="34" charset="0"/>
              </a:rPr>
              <a:t>Water has always been a key component to human settlements because it is essential to life, and </a:t>
            </a:r>
            <a:r>
              <a:rPr lang="en-US" sz="2000" dirty="0" smtClean="0">
                <a:latin typeface="Arial" panose="020B0604020202020204" pitchFamily="34" charset="0"/>
                <a:cs typeface="Arial" panose="020B0604020202020204" pitchFamily="34" charset="0"/>
              </a:rPr>
              <a:t>an advantage for </a:t>
            </a:r>
            <a:r>
              <a:rPr lang="en-US" sz="2000" dirty="0">
                <a:latin typeface="Arial" panose="020B0604020202020204" pitchFamily="34" charset="0"/>
                <a:cs typeface="Arial" panose="020B0604020202020204" pitchFamily="34" charset="0"/>
              </a:rPr>
              <a:t>trade, agriculture, industry, and social </a:t>
            </a:r>
            <a:r>
              <a:rPr lang="en-US" sz="2000" dirty="0" smtClean="0">
                <a:latin typeface="Arial" panose="020B0604020202020204" pitchFamily="34" charset="0"/>
                <a:cs typeface="Arial" panose="020B0604020202020204" pitchFamily="34" charset="0"/>
              </a:rPr>
              <a:t>stability</a:t>
            </a:r>
          </a:p>
          <a:p>
            <a:pPr marL="0" indent="0">
              <a:buNone/>
            </a:pPr>
            <a:endParaRPr lang="en-US" sz="2000" dirty="0" smtClean="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Urbanism is </a:t>
            </a:r>
            <a:r>
              <a:rPr lang="en-US" sz="2000" dirty="0" smtClean="0">
                <a:latin typeface="Arial" panose="020B0604020202020204" pitchFamily="34" charset="0"/>
                <a:cs typeface="Arial" panose="020B0604020202020204" pitchFamily="34" charset="0"/>
              </a:rPr>
              <a:t>the method </a:t>
            </a:r>
            <a:r>
              <a:rPr lang="en-US" sz="2000" dirty="0">
                <a:latin typeface="Arial" panose="020B0604020202020204" pitchFamily="34" charset="0"/>
                <a:cs typeface="Arial" panose="020B0604020202020204" pitchFamily="34" charset="0"/>
              </a:rPr>
              <a:t>of interaction of inhabitants of towns and cities (urban areas) with the built environment </a:t>
            </a:r>
            <a:r>
              <a:rPr lang="en-US" sz="2000" dirty="0" smtClean="0">
                <a:latin typeface="Arial" panose="020B0604020202020204" pitchFamily="34" charset="0"/>
                <a:cs typeface="Arial" panose="020B0604020202020204" pitchFamily="34" charset="0"/>
              </a:rPr>
              <a:t>as well as the physical </a:t>
            </a:r>
            <a:r>
              <a:rPr lang="en-US" sz="2000" dirty="0">
                <a:latin typeface="Arial" panose="020B0604020202020204" pitchFamily="34" charset="0"/>
                <a:cs typeface="Arial" panose="020B0604020202020204" pitchFamily="34" charset="0"/>
              </a:rPr>
              <a:t>needs of urban </a:t>
            </a:r>
            <a:r>
              <a:rPr lang="en-US" sz="2000" dirty="0" smtClean="0">
                <a:latin typeface="Arial" panose="020B0604020202020204" pitchFamily="34" charset="0"/>
                <a:cs typeface="Arial" panose="020B0604020202020204" pitchFamily="34" charset="0"/>
              </a:rPr>
              <a:t>societies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0032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000" y="108047"/>
            <a:ext cx="7886700" cy="915034"/>
          </a:xfrm>
        </p:spPr>
        <p:txBody>
          <a:bodyPr/>
          <a:lstStyle/>
          <a:p>
            <a:r>
              <a:rPr lang="en-US" dirty="0" smtClean="0">
                <a:latin typeface="Britannic Bold" panose="020B0903060703020204" pitchFamily="34" charset="0"/>
              </a:rPr>
              <a:t>Background</a:t>
            </a:r>
            <a:endParaRPr lang="en-US" dirty="0">
              <a:latin typeface="Britannic Bold" panose="020B0903060703020204" pitchFamily="34" charset="0"/>
            </a:endParaRPr>
          </a:p>
        </p:txBody>
      </p:sp>
      <p:sp>
        <p:nvSpPr>
          <p:cNvPr id="3" name="Content Placeholder 2"/>
          <p:cNvSpPr>
            <a:spLocks noGrp="1"/>
          </p:cNvSpPr>
          <p:nvPr>
            <p:ph idx="1"/>
          </p:nvPr>
        </p:nvSpPr>
        <p:spPr>
          <a:xfrm>
            <a:off x="133000" y="941193"/>
            <a:ext cx="8274021" cy="3125837"/>
          </a:xfrm>
        </p:spPr>
        <p:txBody>
          <a:bodyPr>
            <a:normAutofit/>
          </a:bodyPr>
          <a:lstStyle/>
          <a:p>
            <a:pPr marL="0" indent="0">
              <a:buNone/>
            </a:pPr>
            <a:r>
              <a:rPr lang="en-US" sz="2600" b="1" dirty="0">
                <a:solidFill>
                  <a:srgbClr val="0000FF"/>
                </a:solidFill>
                <a:latin typeface="Arial" panose="020B0604020202020204" pitchFamily="34" charset="0"/>
                <a:cs typeface="Arial" panose="020B0604020202020204" pitchFamily="34" charset="0"/>
              </a:rPr>
              <a:t>Trinidad and Tobago </a:t>
            </a:r>
          </a:p>
          <a:p>
            <a:r>
              <a:rPr lang="en-US" sz="2200" dirty="0">
                <a:latin typeface="Arial" panose="020B0604020202020204" pitchFamily="34" charset="0"/>
                <a:cs typeface="Arial" panose="020B0604020202020204" pitchFamily="34" charset="0"/>
              </a:rPr>
              <a:t>5,128 km</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area</a:t>
            </a:r>
          </a:p>
          <a:p>
            <a:r>
              <a:rPr lang="en-US" sz="2200" dirty="0" smtClean="0">
                <a:latin typeface="Arial" panose="020B0604020202020204" pitchFamily="34" charset="0"/>
                <a:cs typeface="Arial" panose="020B0604020202020204" pitchFamily="34" charset="0"/>
              </a:rPr>
              <a:t>1.3 </a:t>
            </a:r>
            <a:r>
              <a:rPr lang="en-US" sz="2200" dirty="0">
                <a:latin typeface="Arial" panose="020B0604020202020204" pitchFamily="34" charset="0"/>
                <a:cs typeface="Arial" panose="020B0604020202020204" pitchFamily="34" charset="0"/>
              </a:rPr>
              <a:t>million </a:t>
            </a:r>
            <a:r>
              <a:rPr lang="en-US" sz="2200" dirty="0" smtClean="0">
                <a:latin typeface="Arial" panose="020B0604020202020204" pitchFamily="34" charset="0"/>
                <a:cs typeface="Arial" panose="020B0604020202020204" pitchFamily="34" charset="0"/>
              </a:rPr>
              <a:t>population </a:t>
            </a:r>
            <a:r>
              <a:rPr lang="en-US" sz="2200" dirty="0">
                <a:latin typeface="Arial" panose="020B0604020202020204" pitchFamily="34" charset="0"/>
                <a:cs typeface="Arial" panose="020B0604020202020204" pitchFamily="34" charset="0"/>
              </a:rPr>
              <a:t>(CSO, 2013) </a:t>
            </a:r>
            <a:endParaRPr lang="en-US" sz="2200" dirty="0" smtClean="0">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Gross </a:t>
            </a:r>
            <a:r>
              <a:rPr lang="en-US" sz="2200" dirty="0">
                <a:latin typeface="Arial" panose="020B0604020202020204" pitchFamily="34" charset="0"/>
                <a:cs typeface="Arial" panose="020B0604020202020204" pitchFamily="34" charset="0"/>
              </a:rPr>
              <a:t>Domestic Product (GDP) worth 24.64 billion US dollars in 2013 &amp; represents 0.04 percent of the world economy. (World Bank Group, 2013) </a:t>
            </a:r>
            <a:endParaRPr lang="en-US" sz="2200" dirty="0" smtClean="0">
              <a:latin typeface="Arial" panose="020B0604020202020204" pitchFamily="34" charset="0"/>
              <a:cs typeface="Arial" panose="020B0604020202020204" pitchFamily="34" charset="0"/>
            </a:endParaRPr>
          </a:p>
          <a:p>
            <a:pPr marL="0" indent="0">
              <a:buNone/>
            </a:pPr>
            <a:r>
              <a:rPr lang="en-US" sz="2600" b="1" dirty="0" smtClean="0">
                <a:solidFill>
                  <a:srgbClr val="0000FF"/>
                </a:solidFill>
                <a:latin typeface="Arial" panose="020B0604020202020204" pitchFamily="34" charset="0"/>
                <a:cs typeface="Arial" panose="020B0604020202020204" pitchFamily="34" charset="0"/>
              </a:rPr>
              <a:t>Urban Population  </a:t>
            </a:r>
            <a:r>
              <a:rPr lang="en-US" sz="1400" dirty="0" smtClean="0">
                <a:latin typeface="Arial" panose="020B0604020202020204" pitchFamily="34" charset="0"/>
                <a:cs typeface="Arial" panose="020B0604020202020204" pitchFamily="34" charset="0"/>
              </a:rPr>
              <a:t>(CSO, 2013)</a:t>
            </a:r>
            <a:endParaRPr lang="en-US" sz="1400" dirty="0">
              <a:latin typeface="Arial" panose="020B0604020202020204" pitchFamily="34" charset="0"/>
              <a:cs typeface="Arial" panose="020B0604020202020204" pitchFamily="34" charset="0"/>
            </a:endParaRPr>
          </a:p>
          <a:p>
            <a:pPr marL="0" indent="0">
              <a:buNone/>
            </a:pPr>
            <a:endParaRPr lang="en-US" sz="2600" b="1" dirty="0">
              <a:solidFill>
                <a:srgbClr val="0000FF"/>
              </a:solidFill>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pPr marL="0" indent="0">
              <a:buNone/>
            </a:pPr>
            <a:endParaRPr lang="en-US"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p>
        </p:txBody>
      </p:sp>
      <p:pic>
        <p:nvPicPr>
          <p:cNvPr id="5" name="Picture 4"/>
          <p:cNvPicPr>
            <a:picLocks noChangeAspect="1"/>
          </p:cNvPicPr>
          <p:nvPr/>
        </p:nvPicPr>
        <p:blipFill>
          <a:blip r:embed="rId3"/>
          <a:stretch>
            <a:fillRect/>
          </a:stretch>
        </p:blipFill>
        <p:spPr>
          <a:xfrm>
            <a:off x="1" y="3796830"/>
            <a:ext cx="4353636" cy="3162663"/>
          </a:xfrm>
          <a:prstGeom prst="rect">
            <a:avLst/>
          </a:prstGeom>
        </p:spPr>
      </p:pic>
      <p:pic>
        <p:nvPicPr>
          <p:cNvPr id="6" name="Picture 5"/>
          <p:cNvPicPr>
            <a:picLocks noChangeAspect="1"/>
          </p:cNvPicPr>
          <p:nvPr/>
        </p:nvPicPr>
        <p:blipFill>
          <a:blip r:embed="rId4"/>
          <a:stretch>
            <a:fillRect/>
          </a:stretch>
        </p:blipFill>
        <p:spPr>
          <a:xfrm>
            <a:off x="4502026" y="3796830"/>
            <a:ext cx="4573739" cy="3003005"/>
          </a:xfrm>
          <a:prstGeom prst="rect">
            <a:avLst/>
          </a:prstGeom>
        </p:spPr>
      </p:pic>
    </p:spTree>
    <p:extLst>
      <p:ext uri="{BB962C8B-B14F-4D97-AF65-F5344CB8AC3E}">
        <p14:creationId xmlns:p14="http://schemas.microsoft.com/office/powerpoint/2010/main" val="1915585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4716" y="119263"/>
            <a:ext cx="7846610" cy="781490"/>
          </a:xfrm>
        </p:spPr>
        <p:txBody>
          <a:bodyPr/>
          <a:lstStyle/>
          <a:p>
            <a:r>
              <a:rPr lang="en-US" dirty="0" smtClean="0">
                <a:latin typeface="Britannic Bold" panose="020B0903060703020204" pitchFamily="34" charset="0"/>
              </a:rPr>
              <a:t>Background</a:t>
            </a:r>
            <a:endParaRPr lang="en-US" dirty="0">
              <a:latin typeface="Britannic Bold" panose="020B0903060703020204" pitchFamily="34" charset="0"/>
            </a:endParaRPr>
          </a:p>
        </p:txBody>
      </p:sp>
      <p:sp>
        <p:nvSpPr>
          <p:cNvPr id="11" name="Content Placeholder 10"/>
          <p:cNvSpPr>
            <a:spLocks noGrp="1"/>
          </p:cNvSpPr>
          <p:nvPr>
            <p:ph idx="1"/>
          </p:nvPr>
        </p:nvSpPr>
        <p:spPr>
          <a:xfrm>
            <a:off x="204716" y="900752"/>
            <a:ext cx="7886700" cy="5841242"/>
          </a:xfrm>
        </p:spPr>
        <p:txBody>
          <a:bodyPr/>
          <a:lstStyle/>
          <a:p>
            <a:r>
              <a:rPr lang="en-US" sz="2400" b="1" dirty="0" smtClean="0">
                <a:solidFill>
                  <a:srgbClr val="0000FF"/>
                </a:solidFill>
                <a:latin typeface="Arial" panose="020B0604020202020204" pitchFamily="34" charset="0"/>
                <a:cs typeface="Arial" panose="020B0604020202020204" pitchFamily="34" charset="0"/>
              </a:rPr>
              <a:t>Hydrological Overview     </a:t>
            </a:r>
            <a:r>
              <a:rPr lang="en-US" sz="1400" dirty="0" smtClean="0">
                <a:latin typeface="Arial" panose="020B0604020202020204" pitchFamily="34" charset="0"/>
                <a:cs typeface="Arial" panose="020B0604020202020204" pitchFamily="34" charset="0"/>
              </a:rPr>
              <a:t>(Water Resources Agency, 2005)</a:t>
            </a:r>
          </a:p>
          <a:p>
            <a:endParaRPr lang="en-US" dirty="0">
              <a:solidFill>
                <a:srgbClr val="0000FF"/>
              </a:solidFill>
              <a:latin typeface="Arial" panose="020B0604020202020204" pitchFamily="34" charset="0"/>
              <a:cs typeface="Arial" panose="020B0604020202020204" pitchFamily="34" charset="0"/>
            </a:endParaRPr>
          </a:p>
          <a:p>
            <a:endParaRPr lang="en-US" dirty="0" smtClean="0">
              <a:solidFill>
                <a:srgbClr val="0000FF"/>
              </a:solidFill>
              <a:latin typeface="Arial" panose="020B0604020202020204" pitchFamily="34" charset="0"/>
              <a:cs typeface="Arial" panose="020B0604020202020204" pitchFamily="34" charset="0"/>
            </a:endParaRPr>
          </a:p>
          <a:p>
            <a:endParaRPr lang="en-US" dirty="0">
              <a:solidFill>
                <a:srgbClr val="0000FF"/>
              </a:solidFill>
              <a:latin typeface="Arial" panose="020B0604020202020204" pitchFamily="34" charset="0"/>
              <a:cs typeface="Arial" panose="020B0604020202020204" pitchFamily="34" charset="0"/>
            </a:endParaRPr>
          </a:p>
          <a:p>
            <a:endParaRPr lang="en-US" dirty="0" smtClean="0">
              <a:solidFill>
                <a:srgbClr val="0000FF"/>
              </a:solidFill>
              <a:latin typeface="Arial" panose="020B0604020202020204" pitchFamily="34" charset="0"/>
              <a:cs typeface="Arial" panose="020B0604020202020204" pitchFamily="34" charset="0"/>
            </a:endParaRPr>
          </a:p>
          <a:p>
            <a:endParaRPr lang="en-US" sz="800" b="1" dirty="0" smtClean="0">
              <a:solidFill>
                <a:srgbClr val="0000FF"/>
              </a:solidFill>
              <a:latin typeface="Arial" panose="020B0604020202020204" pitchFamily="34" charset="0"/>
              <a:cs typeface="Arial" panose="020B0604020202020204" pitchFamily="34" charset="0"/>
            </a:endParaRPr>
          </a:p>
          <a:p>
            <a:r>
              <a:rPr lang="en-US" sz="2400" b="1" dirty="0" smtClean="0">
                <a:solidFill>
                  <a:srgbClr val="0000FF"/>
                </a:solidFill>
                <a:latin typeface="Arial" panose="020B0604020202020204" pitchFamily="34" charset="0"/>
                <a:cs typeface="Arial" panose="020B0604020202020204" pitchFamily="34" charset="0"/>
              </a:rPr>
              <a:t>Flood Overview</a:t>
            </a:r>
          </a:p>
          <a:p>
            <a:r>
              <a:rPr lang="en-US" sz="2000" dirty="0" smtClean="0">
                <a:latin typeface="Arial" panose="020B0604020202020204" pitchFamily="34" charset="0"/>
                <a:cs typeface="Arial" panose="020B0604020202020204" pitchFamily="34" charset="0"/>
              </a:rPr>
              <a:t>More than 30 flooding events occur annually across Trinidad and Tobago but vary by type (ODPM 2012)</a:t>
            </a:r>
          </a:p>
          <a:p>
            <a:r>
              <a:rPr lang="en-US" sz="2000" dirty="0" smtClean="0">
                <a:latin typeface="Arial" panose="020B0604020202020204" pitchFamily="34" charset="0"/>
                <a:cs typeface="Arial" panose="020B0604020202020204" pitchFamily="34" charset="0"/>
              </a:rPr>
              <a:t>Riverine flooding </a:t>
            </a:r>
            <a:r>
              <a:rPr lang="en-US" sz="2000" dirty="0" err="1" smtClean="0">
                <a:latin typeface="Arial" panose="020B0604020202020204" pitchFamily="34" charset="0"/>
                <a:cs typeface="Arial" panose="020B0604020202020204" pitchFamily="34" charset="0"/>
              </a:rPr>
              <a:t>eg</a:t>
            </a:r>
            <a:r>
              <a:rPr lang="en-US" sz="2000" dirty="0" smtClean="0">
                <a:latin typeface="Arial" panose="020B0604020202020204" pitchFamily="34" charset="0"/>
                <a:cs typeface="Arial" panose="020B0604020202020204" pitchFamily="34" charset="0"/>
              </a:rPr>
              <a:t>. Caroni</a:t>
            </a:r>
          </a:p>
          <a:p>
            <a:r>
              <a:rPr lang="en-US" sz="2000" dirty="0" smtClean="0">
                <a:latin typeface="Arial" panose="020B0604020202020204" pitchFamily="34" charset="0"/>
                <a:cs typeface="Arial" panose="020B0604020202020204" pitchFamily="34" charset="0"/>
              </a:rPr>
              <a:t>Coastal flooding </a:t>
            </a:r>
            <a:r>
              <a:rPr lang="en-US" sz="2000" dirty="0" err="1" smtClean="0">
                <a:latin typeface="Arial" panose="020B0604020202020204" pitchFamily="34" charset="0"/>
                <a:cs typeface="Arial" panose="020B0604020202020204" pitchFamily="34" charset="0"/>
              </a:rPr>
              <a:t>eg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Mayaro</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Manzanilla</a:t>
            </a: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Flash flooding </a:t>
            </a:r>
            <a:r>
              <a:rPr lang="en-US" sz="2000" dirty="0" err="1" smtClean="0">
                <a:latin typeface="Arial" panose="020B0604020202020204" pitchFamily="34" charset="0"/>
                <a:cs typeface="Arial" panose="020B0604020202020204" pitchFamily="34" charset="0"/>
              </a:rPr>
              <a:t>eg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Caparo</a:t>
            </a: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Urban flooding </a:t>
            </a:r>
            <a:r>
              <a:rPr lang="en-US" sz="2000" dirty="0" err="1" smtClean="0">
                <a:latin typeface="Arial" panose="020B0604020202020204" pitchFamily="34" charset="0"/>
                <a:cs typeface="Arial" panose="020B0604020202020204" pitchFamily="34" charset="0"/>
              </a:rPr>
              <a:t>eg</a:t>
            </a:r>
            <a:r>
              <a:rPr lang="en-US" sz="2000" dirty="0" smtClean="0">
                <a:latin typeface="Arial" panose="020B0604020202020204" pitchFamily="34" charset="0"/>
                <a:cs typeface="Arial" panose="020B0604020202020204" pitchFamily="34" charset="0"/>
              </a:rPr>
              <a:t>. Port of Spain</a:t>
            </a:r>
          </a:p>
          <a:p>
            <a:endParaRPr lang="en-US" sz="2400" b="1" dirty="0">
              <a:solidFill>
                <a:srgbClr val="0000FF"/>
              </a:solidFill>
              <a:latin typeface="Arial" panose="020B0604020202020204" pitchFamily="34" charset="0"/>
              <a:cs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53105346"/>
              </p:ext>
            </p:extLst>
          </p:nvPr>
        </p:nvGraphicFramePr>
        <p:xfrm>
          <a:off x="204716" y="1378427"/>
          <a:ext cx="6946711" cy="2013113"/>
        </p:xfrm>
        <a:graphic>
          <a:graphicData uri="http://schemas.openxmlformats.org/drawingml/2006/table">
            <a:tbl>
              <a:tblPr>
                <a:tableStyleId>{5C22544A-7EE6-4342-B048-85BDC9FD1C3A}</a:tableStyleId>
              </a:tblPr>
              <a:tblGrid>
                <a:gridCol w="2972741"/>
                <a:gridCol w="1986985"/>
                <a:gridCol w="1986985"/>
              </a:tblGrid>
              <a:tr h="263303">
                <a:tc>
                  <a:txBody>
                    <a:bodyPr/>
                    <a:lstStyle/>
                    <a:p>
                      <a:pPr algn="ctr" fontAlgn="b"/>
                      <a:r>
                        <a:rPr lang="en-US" sz="1800" b="0" u="none" strike="noStrike" dirty="0">
                          <a:effectLst/>
                          <a:latin typeface="Arial" panose="020B0604020202020204" pitchFamily="34" charset="0"/>
                          <a:cs typeface="Arial" panose="020B0604020202020204" pitchFamily="34" charset="0"/>
                        </a:rPr>
                        <a:t>Annual Average</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US" sz="1800" b="0" u="none" strike="noStrike" dirty="0">
                          <a:effectLst/>
                          <a:latin typeface="Arial" panose="020B0604020202020204" pitchFamily="34" charset="0"/>
                          <a:cs typeface="Arial" panose="020B0604020202020204" pitchFamily="34" charset="0"/>
                        </a:rPr>
                        <a:t>Trinidad</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US" sz="1800" b="0" u="none" strike="noStrike" dirty="0">
                          <a:effectLst/>
                          <a:latin typeface="Arial" panose="020B0604020202020204" pitchFamily="34" charset="0"/>
                          <a:cs typeface="Arial" panose="020B0604020202020204" pitchFamily="34" charset="0"/>
                        </a:rPr>
                        <a:t>Tobago</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389253">
                <a:tc>
                  <a:txBody>
                    <a:bodyPr/>
                    <a:lstStyle/>
                    <a:p>
                      <a:pPr algn="ctr" fontAlgn="b"/>
                      <a:r>
                        <a:rPr lang="en-US" sz="1800" b="0" u="none" strike="noStrike">
                          <a:effectLst/>
                          <a:latin typeface="Arial" panose="020B0604020202020204" pitchFamily="34" charset="0"/>
                          <a:cs typeface="Arial" panose="020B0604020202020204" pitchFamily="34" charset="0"/>
                        </a:rPr>
                        <a:t>Rainfall (mm)</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US" sz="2000" b="0" u="none" strike="noStrike" dirty="0">
                          <a:solidFill>
                            <a:schemeClr val="tx1"/>
                          </a:solidFill>
                          <a:effectLst/>
                          <a:latin typeface="Arial" panose="020B0604020202020204" pitchFamily="34" charset="0"/>
                          <a:cs typeface="Arial" panose="020B0604020202020204" pitchFamily="34" charset="0"/>
                        </a:rPr>
                        <a:t>2200</a:t>
                      </a:r>
                      <a:endParaRPr lang="en-US" sz="2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u="none" strike="noStrike">
                          <a:solidFill>
                            <a:schemeClr val="tx1"/>
                          </a:solidFill>
                          <a:effectLst/>
                          <a:latin typeface="Arial" panose="020B0604020202020204" pitchFamily="34" charset="0"/>
                          <a:cs typeface="Arial" panose="020B0604020202020204" pitchFamily="34" charset="0"/>
                        </a:rPr>
                        <a:t>1900</a:t>
                      </a:r>
                      <a:endParaRPr lang="en-US" sz="2000" b="0" i="0" u="none" strike="noStrike">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9253">
                <a:tc>
                  <a:txBody>
                    <a:bodyPr/>
                    <a:lstStyle/>
                    <a:p>
                      <a:pPr algn="ctr" fontAlgn="b"/>
                      <a:r>
                        <a:rPr lang="en-US" sz="1800" b="0" u="none" strike="noStrike" dirty="0">
                          <a:effectLst/>
                          <a:latin typeface="Arial" panose="020B0604020202020204" pitchFamily="34" charset="0"/>
                          <a:cs typeface="Arial" panose="020B0604020202020204" pitchFamily="34" charset="0"/>
                        </a:rPr>
                        <a:t>Runoff (mm)</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US" sz="2000" b="0" u="none" strike="noStrike" dirty="0">
                          <a:solidFill>
                            <a:schemeClr val="tx1"/>
                          </a:solidFill>
                          <a:effectLst/>
                          <a:latin typeface="Arial" panose="020B0604020202020204" pitchFamily="34" charset="0"/>
                          <a:cs typeface="Arial" panose="020B0604020202020204" pitchFamily="34" charset="0"/>
                        </a:rPr>
                        <a:t>842</a:t>
                      </a:r>
                      <a:endParaRPr lang="en-US" sz="2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u="none" strike="noStrike" dirty="0">
                          <a:solidFill>
                            <a:schemeClr val="tx1"/>
                          </a:solidFill>
                          <a:effectLst/>
                          <a:latin typeface="Arial" panose="020B0604020202020204" pitchFamily="34" charset="0"/>
                          <a:cs typeface="Arial" panose="020B0604020202020204" pitchFamily="34" charset="0"/>
                        </a:rPr>
                        <a:t>475</a:t>
                      </a:r>
                      <a:endParaRPr lang="en-US" sz="2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83658">
                <a:tc>
                  <a:txBody>
                    <a:bodyPr/>
                    <a:lstStyle/>
                    <a:p>
                      <a:pPr algn="ctr" fontAlgn="b"/>
                      <a:r>
                        <a:rPr lang="en-US" sz="1800" b="0" u="none" strike="noStrike">
                          <a:effectLst/>
                          <a:latin typeface="Arial" panose="020B0604020202020204" pitchFamily="34" charset="0"/>
                          <a:cs typeface="Arial" panose="020B0604020202020204" pitchFamily="34" charset="0"/>
                        </a:rPr>
                        <a:t>Evapotranpiration (mm)</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US" sz="2000" b="0" u="none" strike="noStrike" dirty="0">
                          <a:solidFill>
                            <a:schemeClr val="tx1"/>
                          </a:solidFill>
                          <a:effectLst/>
                          <a:latin typeface="Arial" panose="020B0604020202020204" pitchFamily="34" charset="0"/>
                          <a:cs typeface="Arial" panose="020B0604020202020204" pitchFamily="34" charset="0"/>
                        </a:rPr>
                        <a:t>850-1000</a:t>
                      </a:r>
                      <a:endParaRPr lang="en-US" sz="2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u="none" strike="noStrike" dirty="0">
                          <a:solidFill>
                            <a:schemeClr val="tx1"/>
                          </a:solidFill>
                          <a:effectLst/>
                          <a:latin typeface="Arial" panose="020B0604020202020204" pitchFamily="34" charset="0"/>
                          <a:cs typeface="Arial" panose="020B0604020202020204" pitchFamily="34" charset="0"/>
                        </a:rPr>
                        <a:t>1120</a:t>
                      </a:r>
                      <a:endParaRPr lang="en-US" sz="2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7104">
                <a:tc>
                  <a:txBody>
                    <a:bodyPr/>
                    <a:lstStyle/>
                    <a:p>
                      <a:pPr algn="ctr" fontAlgn="b"/>
                      <a:r>
                        <a:rPr lang="en-US" sz="1800" b="0" u="none" strike="noStrike" dirty="0">
                          <a:effectLst/>
                          <a:latin typeface="Arial" panose="020B0604020202020204" pitchFamily="34" charset="0"/>
                          <a:cs typeface="Arial" panose="020B0604020202020204" pitchFamily="34" charset="0"/>
                        </a:rPr>
                        <a:t>Temperature (</a:t>
                      </a:r>
                      <a:r>
                        <a:rPr lang="en-US" sz="1800" b="0" u="none" strike="noStrike" baseline="30000" dirty="0" err="1">
                          <a:effectLst/>
                          <a:latin typeface="Arial" panose="020B0604020202020204" pitchFamily="34" charset="0"/>
                          <a:cs typeface="Arial" panose="020B0604020202020204" pitchFamily="34" charset="0"/>
                        </a:rPr>
                        <a:t>o</a:t>
                      </a:r>
                      <a:r>
                        <a:rPr lang="en-US" sz="1800" b="0" u="none" strike="noStrike" dirty="0" err="1">
                          <a:effectLst/>
                          <a:latin typeface="Arial" panose="020B0604020202020204" pitchFamily="34" charset="0"/>
                          <a:cs typeface="Arial" panose="020B0604020202020204" pitchFamily="34" charset="0"/>
                        </a:rPr>
                        <a:t>C</a:t>
                      </a:r>
                      <a:r>
                        <a:rPr lang="en-US" sz="1800" b="0" u="none" strike="noStrike" dirty="0">
                          <a:effectLst/>
                          <a:latin typeface="Arial" panose="020B0604020202020204" pitchFamily="34" charset="0"/>
                          <a:cs typeface="Arial" panose="020B0604020202020204" pitchFamily="34" charset="0"/>
                        </a:rPr>
                        <a:t>)</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b"/>
                      <a:r>
                        <a:rPr lang="en-US" sz="2000" b="0" u="none" strike="noStrike" dirty="0">
                          <a:solidFill>
                            <a:schemeClr val="tx1"/>
                          </a:solidFill>
                          <a:effectLst/>
                          <a:latin typeface="Arial" panose="020B0604020202020204" pitchFamily="34" charset="0"/>
                          <a:cs typeface="Arial" panose="020B0604020202020204" pitchFamily="34" charset="0"/>
                        </a:rPr>
                        <a:t>26</a:t>
                      </a:r>
                      <a:endParaRPr lang="en-US" sz="2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u="none" strike="noStrike" dirty="0">
                          <a:solidFill>
                            <a:schemeClr val="tx1"/>
                          </a:solidFill>
                          <a:effectLst/>
                          <a:latin typeface="Arial" panose="020B0604020202020204" pitchFamily="34" charset="0"/>
                          <a:cs typeface="Arial" panose="020B0604020202020204" pitchFamily="34" charset="0"/>
                        </a:rPr>
                        <a:t>26</a:t>
                      </a:r>
                      <a:endParaRPr lang="en-US" sz="2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6467137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000" y="148991"/>
            <a:ext cx="7886700" cy="915034"/>
          </a:xfrm>
        </p:spPr>
        <p:txBody>
          <a:bodyPr/>
          <a:lstStyle/>
          <a:p>
            <a:r>
              <a:rPr lang="en-US" dirty="0" smtClean="0">
                <a:latin typeface="Britannic Bold" panose="020B0903060703020204" pitchFamily="34" charset="0"/>
              </a:rPr>
              <a:t>Major Causes of Flooding</a:t>
            </a:r>
            <a:endParaRPr lang="en-US" dirty="0">
              <a:latin typeface="Britannic Bold" panose="020B0903060703020204" pitchFamily="34" charset="0"/>
            </a:endParaRPr>
          </a:p>
        </p:txBody>
      </p:sp>
      <p:sp>
        <p:nvSpPr>
          <p:cNvPr id="3" name="Content Placeholder 2"/>
          <p:cNvSpPr>
            <a:spLocks noGrp="1"/>
          </p:cNvSpPr>
          <p:nvPr>
            <p:ph idx="1"/>
          </p:nvPr>
        </p:nvSpPr>
        <p:spPr>
          <a:xfrm>
            <a:off x="133000" y="1426380"/>
            <a:ext cx="7886700" cy="3955053"/>
          </a:xfrm>
        </p:spPr>
        <p:txBody>
          <a:bodyPr>
            <a:normAutofit/>
          </a:bodyPr>
          <a:lstStyle/>
          <a:p>
            <a:r>
              <a:rPr lang="en-US" sz="2400" dirty="0">
                <a:latin typeface="Arial" panose="020B0604020202020204" pitchFamily="34" charset="0"/>
                <a:cs typeface="Arial" panose="020B0604020202020204" pitchFamily="34" charset="0"/>
              </a:rPr>
              <a:t>Prolonged rainfall</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Intense/Heavy </a:t>
            </a:r>
            <a:r>
              <a:rPr lang="en-US" sz="2400" dirty="0" smtClean="0">
                <a:latin typeface="Arial" panose="020B0604020202020204" pitchFamily="34" charset="0"/>
                <a:cs typeface="Arial" panose="020B0604020202020204" pitchFamily="34" charset="0"/>
              </a:rPr>
              <a:t>rainfall</a:t>
            </a:r>
          </a:p>
          <a:p>
            <a:r>
              <a:rPr lang="en-US" sz="2400" dirty="0" smtClean="0">
                <a:latin typeface="Arial" panose="020B0604020202020204" pitchFamily="34" charset="0"/>
                <a:cs typeface="Arial" panose="020B0604020202020204" pitchFamily="34" charset="0"/>
              </a:rPr>
              <a:t>Relief</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Deforestation</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Poor </a:t>
            </a:r>
            <a:r>
              <a:rPr lang="en-US" sz="2400" dirty="0">
                <a:latin typeface="Arial" panose="020B0604020202020204" pitchFamily="34" charset="0"/>
                <a:cs typeface="Arial" panose="020B0604020202020204" pitchFamily="34" charset="0"/>
              </a:rPr>
              <a:t>land use </a:t>
            </a:r>
            <a:r>
              <a:rPr lang="en-US" sz="2400" dirty="0" smtClean="0">
                <a:latin typeface="Arial" panose="020B0604020202020204" pitchFamily="34" charset="0"/>
                <a:cs typeface="Arial" panose="020B0604020202020204" pitchFamily="34" charset="0"/>
              </a:rPr>
              <a:t>practices</a:t>
            </a:r>
          </a:p>
          <a:p>
            <a:r>
              <a:rPr lang="en-US" sz="2400" dirty="0" smtClean="0">
                <a:latin typeface="Arial" panose="020B0604020202020204" pitchFamily="34" charset="0"/>
                <a:cs typeface="Arial" panose="020B0604020202020204" pitchFamily="34" charset="0"/>
              </a:rPr>
              <a:t>Urbanization</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Improper </a:t>
            </a:r>
            <a:r>
              <a:rPr lang="en-US" sz="2400" dirty="0">
                <a:latin typeface="Arial" panose="020B0604020202020204" pitchFamily="34" charset="0"/>
                <a:cs typeface="Arial" panose="020B0604020202020204" pitchFamily="34" charset="0"/>
              </a:rPr>
              <a:t>waste disposal. </a:t>
            </a: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Quarrying</a:t>
            </a:r>
            <a:r>
              <a:rPr lang="en-US" sz="2400" dirty="0">
                <a:latin typeface="Arial" panose="020B0604020202020204" pitchFamily="34" charset="0"/>
                <a:cs typeface="Arial" panose="020B0604020202020204" pitchFamily="34" charset="0"/>
              </a:rPr>
              <a:t> </a:t>
            </a:r>
          </a:p>
        </p:txBody>
      </p:sp>
      <p:pic>
        <p:nvPicPr>
          <p:cNvPr id="6146" name="Picture 2" descr="http://coastalcare.org/wp-content/uploads/2010/10/port-of-spain-b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784" y="882848"/>
            <a:ext cx="4345755" cy="289469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encrypted-tbn1.gstatic.com/images?q=tbn:ANd9GcRTQ7g26Rsx0uIOD98retYXVTLmXEsngeKtfYhzoOaVlCmO7_U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7969" y="3958715"/>
            <a:ext cx="4310570" cy="2845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419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000" y="148991"/>
            <a:ext cx="7886700" cy="915034"/>
          </a:xfrm>
        </p:spPr>
        <p:txBody>
          <a:bodyPr/>
          <a:lstStyle/>
          <a:p>
            <a:r>
              <a:rPr lang="en-US" dirty="0" smtClean="0">
                <a:latin typeface="Britannic Bold" panose="020B0903060703020204" pitchFamily="34" charset="0"/>
              </a:rPr>
              <a:t>Flood Hazard</a:t>
            </a:r>
            <a:endParaRPr lang="en-US" dirty="0">
              <a:latin typeface="Britannic Bold" panose="020B0903060703020204" pitchFamily="34" charset="0"/>
            </a:endParaRPr>
          </a:p>
        </p:txBody>
      </p:sp>
      <p:sp>
        <p:nvSpPr>
          <p:cNvPr id="3" name="Content Placeholder 2"/>
          <p:cNvSpPr>
            <a:spLocks noGrp="1"/>
          </p:cNvSpPr>
          <p:nvPr>
            <p:ph idx="1"/>
          </p:nvPr>
        </p:nvSpPr>
        <p:spPr>
          <a:xfrm>
            <a:off x="133000" y="905919"/>
            <a:ext cx="6973653" cy="1131428"/>
          </a:xfrm>
        </p:spPr>
        <p:txBody>
          <a:bodyPr>
            <a:normAutofit/>
          </a:bodyPr>
          <a:lstStyle/>
          <a:p>
            <a:r>
              <a:rPr lang="en-US" sz="2400" dirty="0">
                <a:latin typeface="Arial" panose="020B0604020202020204" pitchFamily="34" charset="0"/>
                <a:cs typeface="Arial" panose="020B0604020202020204" pitchFamily="34" charset="0"/>
              </a:rPr>
              <a:t>A flood event that poses a level of threat </a:t>
            </a:r>
            <a:r>
              <a:rPr lang="en-US" sz="2400" dirty="0" smtClean="0">
                <a:latin typeface="Arial" panose="020B0604020202020204" pitchFamily="34" charset="0"/>
                <a:cs typeface="Arial" panose="020B0604020202020204" pitchFamily="34" charset="0"/>
              </a:rPr>
              <a:t>to life</a:t>
            </a:r>
            <a:r>
              <a:rPr lang="en-US" sz="2400" dirty="0">
                <a:latin typeface="Arial" panose="020B0604020202020204" pitchFamily="34" charset="0"/>
                <a:cs typeface="Arial" panose="020B0604020202020204" pitchFamily="34" charset="0"/>
              </a:rPr>
              <a:t>, health, property, livestock, the economy or the environment</a:t>
            </a:r>
          </a:p>
        </p:txBody>
      </p:sp>
      <p:pic>
        <p:nvPicPr>
          <p:cNvPr id="4" name="Picture 3"/>
          <p:cNvPicPr>
            <a:picLocks noChangeAspect="1"/>
          </p:cNvPicPr>
          <p:nvPr/>
        </p:nvPicPr>
        <p:blipFill>
          <a:blip r:embed="rId3"/>
          <a:stretch>
            <a:fillRect/>
          </a:stretch>
        </p:blipFill>
        <p:spPr>
          <a:xfrm>
            <a:off x="133000" y="1984729"/>
            <a:ext cx="4234174" cy="4743620"/>
          </a:xfrm>
          <a:prstGeom prst="rect">
            <a:avLst/>
          </a:prstGeom>
        </p:spPr>
      </p:pic>
      <p:pic>
        <p:nvPicPr>
          <p:cNvPr id="7" name="Picture 6"/>
          <p:cNvPicPr>
            <a:picLocks noChangeAspect="1"/>
          </p:cNvPicPr>
          <p:nvPr/>
        </p:nvPicPr>
        <p:blipFill>
          <a:blip r:embed="rId4"/>
          <a:stretch>
            <a:fillRect/>
          </a:stretch>
        </p:blipFill>
        <p:spPr>
          <a:xfrm>
            <a:off x="4456159" y="1971082"/>
            <a:ext cx="4565009" cy="4921040"/>
          </a:xfrm>
          <a:prstGeom prst="rect">
            <a:avLst/>
          </a:prstGeom>
        </p:spPr>
      </p:pic>
    </p:spTree>
    <p:extLst>
      <p:ext uri="{BB962C8B-B14F-4D97-AF65-F5344CB8AC3E}">
        <p14:creationId xmlns:p14="http://schemas.microsoft.com/office/powerpoint/2010/main" val="21914082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1922" y="266229"/>
            <a:ext cx="5159505" cy="1262320"/>
          </a:xfrm>
        </p:spPr>
        <p:txBody>
          <a:bodyPr>
            <a:normAutofit fontScale="90000"/>
          </a:bodyPr>
          <a:lstStyle/>
          <a:p>
            <a:r>
              <a:rPr lang="en-US" dirty="0">
                <a:latin typeface="Britannic Bold" panose="020B0903060703020204" pitchFamily="34" charset="0"/>
              </a:rPr>
              <a:t>Flood Hazard </a:t>
            </a:r>
            <a:r>
              <a:rPr lang="en-US" dirty="0" smtClean="0">
                <a:latin typeface="Britannic Bold" panose="020B0903060703020204" pitchFamily="34" charset="0"/>
              </a:rPr>
              <a:t>&amp; </a:t>
            </a:r>
            <a:r>
              <a:rPr lang="en-US" dirty="0">
                <a:latin typeface="Britannic Bold" panose="020B0903060703020204" pitchFamily="34" charset="0"/>
              </a:rPr>
              <a:t>the Hydrological Cycle</a:t>
            </a:r>
            <a:endParaRPr lang="en-US" dirty="0"/>
          </a:p>
        </p:txBody>
      </p:sp>
      <p:sp>
        <p:nvSpPr>
          <p:cNvPr id="7" name="Content Placeholder 6"/>
          <p:cNvSpPr>
            <a:spLocks noGrp="1"/>
          </p:cNvSpPr>
          <p:nvPr>
            <p:ph sz="half" idx="1"/>
          </p:nvPr>
        </p:nvSpPr>
        <p:spPr>
          <a:xfrm>
            <a:off x="198746" y="1910434"/>
            <a:ext cx="5214096" cy="2515445"/>
          </a:xfrm>
        </p:spPr>
        <p:txBody>
          <a:bodyPr>
            <a:normAutofit fontScale="25000" lnSpcReduction="20000"/>
          </a:bodyPr>
          <a:lstStyle/>
          <a:p>
            <a:pPr marL="0" indent="0">
              <a:buNone/>
            </a:pPr>
            <a:r>
              <a:rPr lang="en-US" sz="8000" b="1" dirty="0">
                <a:solidFill>
                  <a:srgbClr val="0000FF"/>
                </a:solidFill>
                <a:latin typeface="Arial" panose="020B0604020202020204" pitchFamily="34" charset="0"/>
                <a:cs typeface="Arial" panose="020B0604020202020204" pitchFamily="34" charset="0"/>
              </a:rPr>
              <a:t>The </a:t>
            </a:r>
            <a:r>
              <a:rPr lang="en-US" sz="8000" b="1" dirty="0" err="1">
                <a:solidFill>
                  <a:srgbClr val="0000FF"/>
                </a:solidFill>
                <a:latin typeface="Arial" panose="020B0604020202020204" pitchFamily="34" charset="0"/>
                <a:cs typeface="Arial" panose="020B0604020202020204" pitchFamily="34" charset="0"/>
              </a:rPr>
              <a:t>Mayaro</a:t>
            </a:r>
            <a:r>
              <a:rPr lang="en-US" sz="8000" b="1" dirty="0">
                <a:solidFill>
                  <a:srgbClr val="0000FF"/>
                </a:solidFill>
                <a:latin typeface="Arial" panose="020B0604020202020204" pitchFamily="34" charset="0"/>
                <a:cs typeface="Arial" panose="020B0604020202020204" pitchFamily="34" charset="0"/>
              </a:rPr>
              <a:t>/</a:t>
            </a:r>
            <a:r>
              <a:rPr lang="en-US" sz="8000" b="1" dirty="0" err="1">
                <a:solidFill>
                  <a:srgbClr val="0000FF"/>
                </a:solidFill>
                <a:latin typeface="Arial" panose="020B0604020202020204" pitchFamily="34" charset="0"/>
                <a:cs typeface="Arial" panose="020B0604020202020204" pitchFamily="34" charset="0"/>
              </a:rPr>
              <a:t>Manzanilla</a:t>
            </a:r>
            <a:r>
              <a:rPr lang="en-US" sz="8000" b="1" dirty="0">
                <a:solidFill>
                  <a:srgbClr val="0000FF"/>
                </a:solidFill>
                <a:latin typeface="Arial" panose="020B0604020202020204" pitchFamily="34" charset="0"/>
                <a:cs typeface="Arial" panose="020B0604020202020204" pitchFamily="34" charset="0"/>
              </a:rPr>
              <a:t> 2014 Experience</a:t>
            </a:r>
          </a:p>
          <a:p>
            <a:r>
              <a:rPr lang="en-US" sz="8000" dirty="0">
                <a:latin typeface="Arial" panose="020B0604020202020204" pitchFamily="34" charset="0"/>
                <a:cs typeface="Arial" panose="020B0604020202020204" pitchFamily="34" charset="0"/>
              </a:rPr>
              <a:t>Flooding occurred between 12</a:t>
            </a:r>
            <a:r>
              <a:rPr lang="en-US" sz="8000" baseline="30000" dirty="0">
                <a:latin typeface="Arial" panose="020B0604020202020204" pitchFamily="34" charset="0"/>
                <a:cs typeface="Arial" panose="020B0604020202020204" pitchFamily="34" charset="0"/>
              </a:rPr>
              <a:t>th</a:t>
            </a:r>
            <a:r>
              <a:rPr lang="en-US" sz="8000" dirty="0">
                <a:latin typeface="Arial" panose="020B0604020202020204" pitchFamily="34" charset="0"/>
                <a:cs typeface="Arial" panose="020B0604020202020204" pitchFamily="34" charset="0"/>
              </a:rPr>
              <a:t> and the 18</a:t>
            </a:r>
            <a:r>
              <a:rPr lang="en-US" sz="8000" baseline="30000" dirty="0">
                <a:latin typeface="Arial" panose="020B0604020202020204" pitchFamily="34" charset="0"/>
                <a:cs typeface="Arial" panose="020B0604020202020204" pitchFamily="34" charset="0"/>
              </a:rPr>
              <a:t>th</a:t>
            </a:r>
            <a:r>
              <a:rPr lang="en-US" sz="8000" dirty="0">
                <a:latin typeface="Arial" panose="020B0604020202020204" pitchFamily="34" charset="0"/>
                <a:cs typeface="Arial" panose="020B0604020202020204" pitchFamily="34" charset="0"/>
              </a:rPr>
              <a:t> November, 2014</a:t>
            </a:r>
          </a:p>
          <a:p>
            <a:r>
              <a:rPr lang="en-US" sz="8000" dirty="0" err="1">
                <a:latin typeface="Arial" panose="020B0604020202020204" pitchFamily="34" charset="0"/>
                <a:cs typeface="Arial" panose="020B0604020202020204" pitchFamily="34" charset="0"/>
              </a:rPr>
              <a:t>Ortoire</a:t>
            </a:r>
            <a:r>
              <a:rPr lang="en-US" sz="8000" dirty="0">
                <a:latin typeface="Arial" panose="020B0604020202020204" pitchFamily="34" charset="0"/>
                <a:cs typeface="Arial" panose="020B0604020202020204" pitchFamily="34" charset="0"/>
              </a:rPr>
              <a:t> River burst its banks causing riverine flooding</a:t>
            </a:r>
          </a:p>
          <a:p>
            <a:r>
              <a:rPr lang="en-US" sz="8000" dirty="0">
                <a:latin typeface="Arial" panose="020B0604020202020204" pitchFamily="34" charset="0"/>
                <a:cs typeface="Arial" panose="020B0604020202020204" pitchFamily="34" charset="0"/>
              </a:rPr>
              <a:t>The </a:t>
            </a:r>
            <a:r>
              <a:rPr lang="en-US" sz="8000" dirty="0" err="1">
                <a:latin typeface="Arial" panose="020B0604020202020204" pitchFamily="34" charset="0"/>
                <a:cs typeface="Arial" panose="020B0604020202020204" pitchFamily="34" charset="0"/>
              </a:rPr>
              <a:t>Mayaro</a:t>
            </a:r>
            <a:r>
              <a:rPr lang="en-US" sz="8000" dirty="0">
                <a:latin typeface="Arial" panose="020B0604020202020204" pitchFamily="34" charset="0"/>
                <a:cs typeface="Arial" panose="020B0604020202020204" pitchFamily="34" charset="0"/>
              </a:rPr>
              <a:t> / </a:t>
            </a:r>
            <a:r>
              <a:rPr lang="en-US" sz="8000" dirty="0" err="1">
                <a:latin typeface="Arial" panose="020B0604020202020204" pitchFamily="34" charset="0"/>
                <a:cs typeface="Arial" panose="020B0604020202020204" pitchFamily="34" charset="0"/>
              </a:rPr>
              <a:t>Manzanilla</a:t>
            </a:r>
            <a:r>
              <a:rPr lang="en-US" sz="8000" dirty="0">
                <a:latin typeface="Arial" panose="020B0604020202020204" pitchFamily="34" charset="0"/>
                <a:cs typeface="Arial" panose="020B0604020202020204" pitchFamily="34" charset="0"/>
              </a:rPr>
              <a:t> area is coastal and tide catalyzed the flooding causing coastal flooding</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dirty="0"/>
          </a:p>
        </p:txBody>
      </p:sp>
      <p:sp>
        <p:nvSpPr>
          <p:cNvPr id="9" name="Content Placeholder 8"/>
          <p:cNvSpPr>
            <a:spLocks noGrp="1"/>
          </p:cNvSpPr>
          <p:nvPr>
            <p:ph sz="half" idx="2"/>
          </p:nvPr>
        </p:nvSpPr>
        <p:spPr>
          <a:xfrm>
            <a:off x="191922" y="4196686"/>
            <a:ext cx="7819314" cy="2661314"/>
          </a:xfrm>
        </p:spPr>
        <p:txBody>
          <a:bodyPr>
            <a:noAutofit/>
          </a:bodyPr>
          <a:lstStyle/>
          <a:p>
            <a:r>
              <a:rPr lang="en-US" sz="2000" dirty="0" smtClean="0">
                <a:latin typeface="Arial" panose="020B0604020202020204" pitchFamily="34" charset="0"/>
                <a:cs typeface="Arial" panose="020B0604020202020204" pitchFamily="34" charset="0"/>
              </a:rPr>
              <a:t>Average </a:t>
            </a:r>
            <a:r>
              <a:rPr lang="en-US" sz="2000" dirty="0">
                <a:latin typeface="Arial" panose="020B0604020202020204" pitchFamily="34" charset="0"/>
                <a:cs typeface="Arial" panose="020B0604020202020204" pitchFamily="34" charset="0"/>
              </a:rPr>
              <a:t>rainfall between June to December – 147.7 mm </a:t>
            </a:r>
            <a:r>
              <a:rPr lang="en-US" sz="1400" dirty="0">
                <a:latin typeface="Arial" panose="020B0604020202020204" pitchFamily="34" charset="0"/>
                <a:cs typeface="Arial" panose="020B0604020202020204" pitchFamily="34" charset="0"/>
              </a:rPr>
              <a:t>(Candace Grey, Coastal Division, Ministry of Works, 2014)</a:t>
            </a:r>
          </a:p>
          <a:p>
            <a:r>
              <a:rPr lang="en-US" sz="2000" dirty="0">
                <a:latin typeface="Arial" panose="020B0604020202020204" pitchFamily="34" charset="0"/>
                <a:cs typeface="Arial" panose="020B0604020202020204" pitchFamily="34" charset="0"/>
              </a:rPr>
              <a:t>Rainfall  between 08</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to 16</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November, 2014  - 371.2 mm </a:t>
            </a:r>
            <a:r>
              <a:rPr lang="en-US" sz="1400" dirty="0">
                <a:latin typeface="Arial" panose="020B0604020202020204" pitchFamily="34" charset="0"/>
                <a:cs typeface="Arial" panose="020B0604020202020204" pitchFamily="34" charset="0"/>
              </a:rPr>
              <a:t>(Candace Grey, Coastal Division, Ministry of Works, 2014)</a:t>
            </a:r>
          </a:p>
          <a:p>
            <a:r>
              <a:rPr lang="en-US" sz="2000" dirty="0">
                <a:latin typeface="Arial" panose="020B0604020202020204" pitchFamily="34" charset="0"/>
                <a:cs typeface="Arial" panose="020B0604020202020204" pitchFamily="34" charset="0"/>
              </a:rPr>
              <a:t>400 residents directly affected / 12,000 persons indirectly affected </a:t>
            </a:r>
            <a:r>
              <a:rPr lang="en-US" sz="1400" dirty="0">
                <a:latin typeface="Arial" panose="020B0604020202020204" pitchFamily="34" charset="0"/>
                <a:cs typeface="Arial" panose="020B0604020202020204" pitchFamily="34" charset="0"/>
              </a:rPr>
              <a:t>(ODPM, 2014)</a:t>
            </a:r>
          </a:p>
          <a:p>
            <a:r>
              <a:rPr lang="en-US" sz="2000" dirty="0">
                <a:latin typeface="Arial" panose="020B0604020202020204" pitchFamily="34" charset="0"/>
                <a:cs typeface="Arial" panose="020B0604020202020204" pitchFamily="34" charset="0"/>
              </a:rPr>
              <a:t>Destroyed about 4km of the main road network between </a:t>
            </a:r>
            <a:r>
              <a:rPr lang="en-US" sz="2000" dirty="0" err="1">
                <a:latin typeface="Arial" panose="020B0604020202020204" pitchFamily="34" charset="0"/>
                <a:cs typeface="Arial" panose="020B0604020202020204" pitchFamily="34" charset="0"/>
              </a:rPr>
              <a:t>Mayaro</a:t>
            </a:r>
            <a:r>
              <a:rPr lang="en-US" sz="2000" dirty="0">
                <a:latin typeface="Arial" panose="020B0604020202020204" pitchFamily="34" charset="0"/>
                <a:cs typeface="Arial" panose="020B0604020202020204" pitchFamily="34" charset="0"/>
              </a:rPr>
              <a:t> and Sangre Grande </a:t>
            </a:r>
            <a:r>
              <a:rPr lang="en-US" sz="1400" dirty="0" smtClean="0">
                <a:latin typeface="Arial" panose="020B0604020202020204" pitchFamily="34" charset="0"/>
                <a:cs typeface="Arial" panose="020B0604020202020204" pitchFamily="34" charset="0"/>
              </a:rPr>
              <a:t>(Dr. </a:t>
            </a:r>
            <a:r>
              <a:rPr lang="en-US" sz="1400" dirty="0" err="1" smtClean="0">
                <a:latin typeface="Arial" panose="020B0604020202020204" pitchFamily="34" charset="0"/>
                <a:cs typeface="Arial" panose="020B0604020202020204" pitchFamily="34" charset="0"/>
              </a:rPr>
              <a:t>Surujrattan</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Rambachan,Minister</a:t>
            </a:r>
            <a:r>
              <a:rPr lang="en-US" sz="1400" dirty="0" smtClean="0">
                <a:latin typeface="Arial" panose="020B0604020202020204" pitchFamily="34" charset="0"/>
                <a:cs typeface="Arial" panose="020B0604020202020204" pitchFamily="34" charset="0"/>
              </a:rPr>
              <a:t> of Works 2014)</a:t>
            </a:r>
            <a:endParaRPr lang="en-US" sz="1400" dirty="0"/>
          </a:p>
        </p:txBody>
      </p:sp>
      <p:pic>
        <p:nvPicPr>
          <p:cNvPr id="3" name="Picture 2"/>
          <p:cNvPicPr>
            <a:picLocks noChangeAspect="1"/>
          </p:cNvPicPr>
          <p:nvPr/>
        </p:nvPicPr>
        <p:blipFill>
          <a:blip r:embed="rId2"/>
          <a:stretch>
            <a:fillRect/>
          </a:stretch>
        </p:blipFill>
        <p:spPr>
          <a:xfrm>
            <a:off x="5324129" y="143399"/>
            <a:ext cx="3669743" cy="3024758"/>
          </a:xfrm>
          <a:prstGeom prst="rect">
            <a:avLst/>
          </a:prstGeom>
        </p:spPr>
      </p:pic>
    </p:spTree>
    <p:extLst>
      <p:ext uri="{BB962C8B-B14F-4D97-AF65-F5344CB8AC3E}">
        <p14:creationId xmlns:p14="http://schemas.microsoft.com/office/powerpoint/2010/main" val="10225370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87" y="215001"/>
            <a:ext cx="7886700" cy="1325563"/>
          </a:xfrm>
        </p:spPr>
        <p:txBody>
          <a:bodyPr>
            <a:normAutofit fontScale="90000"/>
          </a:bodyPr>
          <a:lstStyle/>
          <a:p>
            <a:r>
              <a:rPr lang="en-US" sz="4900" dirty="0" smtClean="0">
                <a:latin typeface="Britannic Bold" panose="020B0903060703020204" pitchFamily="34" charset="0"/>
              </a:rPr>
              <a:t>The</a:t>
            </a:r>
            <a:r>
              <a:rPr lang="en-US" dirty="0" smtClean="0">
                <a:latin typeface="Britannic Bold" panose="020B0903060703020204" pitchFamily="34" charset="0"/>
              </a:rPr>
              <a:t> </a:t>
            </a:r>
            <a:r>
              <a:rPr lang="en-US" dirty="0" err="1" smtClean="0">
                <a:latin typeface="Britannic Bold" panose="020B0903060703020204" pitchFamily="34" charset="0"/>
              </a:rPr>
              <a:t>Mayaro</a:t>
            </a:r>
            <a:r>
              <a:rPr lang="en-US" dirty="0" smtClean="0">
                <a:latin typeface="Britannic Bold" panose="020B0903060703020204" pitchFamily="34" charset="0"/>
              </a:rPr>
              <a:t>/</a:t>
            </a:r>
            <a:r>
              <a:rPr lang="en-US" dirty="0" err="1" smtClean="0">
                <a:latin typeface="Britannic Bold" panose="020B0903060703020204" pitchFamily="34" charset="0"/>
              </a:rPr>
              <a:t>Manzanilla</a:t>
            </a:r>
            <a:r>
              <a:rPr lang="en-US" dirty="0" smtClean="0">
                <a:latin typeface="Britannic Bold" panose="020B0903060703020204" pitchFamily="34" charset="0"/>
              </a:rPr>
              <a:t> 2014 Experience</a:t>
            </a:r>
            <a:r>
              <a:rPr lang="en-US" dirty="0" smtClean="0"/>
              <a:t/>
            </a:r>
            <a:br>
              <a:rPr lang="en-US" dirty="0" smtClean="0"/>
            </a:br>
            <a:endParaRPr lang="en-US" dirty="0"/>
          </a:p>
        </p:txBody>
      </p:sp>
      <p:sp>
        <p:nvSpPr>
          <p:cNvPr id="7" name="Content Placeholder 6"/>
          <p:cNvSpPr>
            <a:spLocks noGrp="1"/>
          </p:cNvSpPr>
          <p:nvPr>
            <p:ph idx="1"/>
          </p:nvPr>
        </p:nvSpPr>
        <p:spPr>
          <a:xfrm>
            <a:off x="300251" y="1310185"/>
            <a:ext cx="3862316" cy="2344491"/>
          </a:xfrm>
        </p:spPr>
        <p:txBody>
          <a:bodyPr>
            <a:normAutofit/>
          </a:bodyPr>
          <a:lstStyle/>
          <a:p>
            <a:r>
              <a:rPr lang="en-US" sz="2000" dirty="0" smtClean="0">
                <a:latin typeface="Arial" panose="020B0604020202020204" pitchFamily="34" charset="0"/>
                <a:cs typeface="Arial" panose="020B0604020202020204" pitchFamily="34" charset="0"/>
              </a:rPr>
              <a:t>The damage is estimated to cross $10 million including repairing the major link road</a:t>
            </a:r>
          </a:p>
          <a:p>
            <a:r>
              <a:rPr lang="en-US" sz="2000" dirty="0" smtClean="0">
                <a:latin typeface="Arial" panose="020B0604020202020204" pitchFamily="34" charset="0"/>
                <a:cs typeface="Arial" panose="020B0604020202020204" pitchFamily="34" charset="0"/>
              </a:rPr>
              <a:t>The road will take several weeks or even months to be restored causing its users to take a long route</a:t>
            </a:r>
            <a:endParaRPr lang="en-US" sz="2000" dirty="0">
              <a:latin typeface="Arial" panose="020B0604020202020204" pitchFamily="34" charset="0"/>
              <a:cs typeface="Arial" panose="020B0604020202020204" pitchFamily="34" charset="0"/>
            </a:endParaRPr>
          </a:p>
        </p:txBody>
      </p:sp>
      <p:pic>
        <p:nvPicPr>
          <p:cNvPr id="7172" name="Picture 4" descr="http://4.bp.blogspot.com/-gvXMZDpnlyo/VGubNW5ARtI/AAAAAAAA5C0/sa6lCPptFYs/s1600/Trinidad%2Bflo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826" y="768600"/>
            <a:ext cx="4286250" cy="288607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guardian.co.tt/sites/default/files/styles/large/public/field/image/Road.jpg?itok=TZfoux7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87" y="3753135"/>
            <a:ext cx="4066180" cy="289715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photos.jang.com.pk/tasveer_images/2014-11-18/large/3_9308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0674" y="3753135"/>
            <a:ext cx="4401402" cy="2934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957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0035" y="95534"/>
            <a:ext cx="7886700" cy="834244"/>
          </a:xfrm>
        </p:spPr>
        <p:txBody>
          <a:bodyPr/>
          <a:lstStyle/>
          <a:p>
            <a:r>
              <a:rPr lang="en-US" dirty="0" smtClean="0">
                <a:latin typeface="Britannic Bold" panose="020B0903060703020204" pitchFamily="34" charset="0"/>
              </a:rPr>
              <a:t>Flood Hazard and Urbanism</a:t>
            </a:r>
            <a:endParaRPr lang="en-US" dirty="0">
              <a:latin typeface="Britannic Bold" panose="020B0903060703020204" pitchFamily="34" charset="0"/>
            </a:endParaRPr>
          </a:p>
        </p:txBody>
      </p:sp>
      <p:sp>
        <p:nvSpPr>
          <p:cNvPr id="3" name="Content Placeholder 2"/>
          <p:cNvSpPr>
            <a:spLocks noGrp="1"/>
          </p:cNvSpPr>
          <p:nvPr>
            <p:ph idx="1"/>
          </p:nvPr>
        </p:nvSpPr>
        <p:spPr>
          <a:xfrm>
            <a:off x="110035" y="904213"/>
            <a:ext cx="6863971" cy="1566032"/>
          </a:xfrm>
        </p:spPr>
        <p:txBody>
          <a:bodyPr>
            <a:normAutofit/>
          </a:bodyPr>
          <a:lstStyle/>
          <a:p>
            <a:r>
              <a:rPr lang="en-US" sz="2000" dirty="0">
                <a:latin typeface="Arial" panose="020B0604020202020204" pitchFamily="34" charset="0"/>
                <a:cs typeface="Arial" panose="020B0604020202020204" pitchFamily="34" charset="0"/>
              </a:rPr>
              <a:t>The consequences of urban growth on the exposure, sensitivity but also as a driver of flooding are often underexposed. Yet, the rate of current urbanization is unprecedented and might increase future flood risk dramatically</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Verbeek</a:t>
            </a:r>
            <a:r>
              <a:rPr lang="en-US" sz="2000" dirty="0" smtClean="0">
                <a:latin typeface="Arial" panose="020B0604020202020204" pitchFamily="34" charset="0"/>
                <a:cs typeface="Arial" panose="020B0604020202020204" pitchFamily="34" charset="0"/>
              </a:rPr>
              <a:t> et al, 2011)</a:t>
            </a:r>
            <a:endParaRPr lang="en-US" sz="2000" dirty="0">
              <a:latin typeface="Arial" panose="020B0604020202020204" pitchFamily="34" charset="0"/>
              <a:cs typeface="Arial" panose="020B0604020202020204" pitchFamily="34" charset="0"/>
            </a:endParaRPr>
          </a:p>
        </p:txBody>
      </p:sp>
      <p:sp>
        <p:nvSpPr>
          <p:cNvPr id="4" name="Content Placeholder 2"/>
          <p:cNvSpPr txBox="1">
            <a:spLocks/>
          </p:cNvSpPr>
          <p:nvPr/>
        </p:nvSpPr>
        <p:spPr>
          <a:xfrm>
            <a:off x="110035" y="2506662"/>
            <a:ext cx="8883840" cy="3825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rgbClr val="0000FF"/>
                </a:solidFill>
                <a:latin typeface="Arial" panose="020B0604020202020204" pitchFamily="34" charset="0"/>
                <a:cs typeface="Arial" panose="020B0604020202020204" pitchFamily="34" charset="0"/>
              </a:rPr>
              <a:t>The Diego Martin 2012 Experience</a:t>
            </a:r>
          </a:p>
          <a:p>
            <a:r>
              <a:rPr lang="en-US" sz="2000" dirty="0" smtClean="0">
                <a:latin typeface="Arial" panose="020B0604020202020204" pitchFamily="34" charset="0"/>
                <a:cs typeface="Arial" panose="020B0604020202020204" pitchFamily="34" charset="0"/>
              </a:rPr>
              <a:t>Flooding occurred between 11</a:t>
            </a:r>
            <a:r>
              <a:rPr lang="en-US" sz="2000" baseline="30000" dirty="0" smtClean="0">
                <a:latin typeface="Arial" panose="020B0604020202020204" pitchFamily="34" charset="0"/>
                <a:cs typeface="Arial" panose="020B0604020202020204" pitchFamily="34" charset="0"/>
              </a:rPr>
              <a:t>th</a:t>
            </a:r>
            <a:r>
              <a:rPr lang="en-US" sz="2000" dirty="0" smtClean="0">
                <a:latin typeface="Arial" panose="020B0604020202020204" pitchFamily="34" charset="0"/>
                <a:cs typeface="Arial" panose="020B0604020202020204" pitchFamily="34" charset="0"/>
              </a:rPr>
              <a:t> and 13</a:t>
            </a:r>
            <a:r>
              <a:rPr lang="en-US" sz="2000" baseline="30000" dirty="0" smtClean="0">
                <a:latin typeface="Arial" panose="020B0604020202020204" pitchFamily="34" charset="0"/>
                <a:cs typeface="Arial" panose="020B0604020202020204" pitchFamily="34" charset="0"/>
              </a:rPr>
              <a:t>th</a:t>
            </a:r>
            <a:r>
              <a:rPr lang="en-US" sz="2000" dirty="0" smtClean="0">
                <a:latin typeface="Arial" panose="020B0604020202020204" pitchFamily="34" charset="0"/>
                <a:cs typeface="Arial" panose="020B0604020202020204" pitchFamily="34" charset="0"/>
              </a:rPr>
              <a:t> August 2012</a:t>
            </a:r>
          </a:p>
          <a:p>
            <a:r>
              <a:rPr lang="en-US" sz="2000" dirty="0" smtClean="0">
                <a:latin typeface="Arial" panose="020B0604020202020204" pitchFamily="34" charset="0"/>
                <a:cs typeface="Arial" panose="020B0604020202020204" pitchFamily="34" charset="0"/>
              </a:rPr>
              <a:t>Significant land use changes observed in Diego Martin and surrounding areas over the last 20 years as acres of forested or savannah land converted to housing and commercial activity</a:t>
            </a:r>
          </a:p>
          <a:p>
            <a:r>
              <a:rPr lang="en-US" sz="2000" dirty="0" smtClean="0">
                <a:latin typeface="Arial" panose="020B0604020202020204" pitchFamily="34" charset="0"/>
                <a:cs typeface="Arial" panose="020B0604020202020204" pitchFamily="34" charset="0"/>
              </a:rPr>
              <a:t>Flooding commenced as flash flooding and developed into riverine flooding when the Diego Martin river burst its banks</a:t>
            </a:r>
          </a:p>
          <a:p>
            <a:r>
              <a:rPr lang="en-US" sz="2000" dirty="0" smtClean="0">
                <a:latin typeface="Arial" panose="020B0604020202020204" pitchFamily="34" charset="0"/>
                <a:cs typeface="Arial" panose="020B0604020202020204" pitchFamily="34" charset="0"/>
              </a:rPr>
              <a:t>On 11</a:t>
            </a:r>
            <a:r>
              <a:rPr lang="en-US" sz="2000" baseline="30000" dirty="0" smtClean="0">
                <a:latin typeface="Arial" panose="020B0604020202020204" pitchFamily="34" charset="0"/>
                <a:cs typeface="Arial" panose="020B0604020202020204" pitchFamily="34" charset="0"/>
              </a:rPr>
              <a:t>th</a:t>
            </a:r>
            <a:r>
              <a:rPr lang="en-US" sz="2000" dirty="0" smtClean="0">
                <a:latin typeface="Arial" panose="020B0604020202020204" pitchFamily="34" charset="0"/>
                <a:cs typeface="Arial" panose="020B0604020202020204" pitchFamily="34" charset="0"/>
              </a:rPr>
              <a:t> August the Prime Minister </a:t>
            </a:r>
            <a:r>
              <a:rPr lang="en-US" sz="2000" dirty="0" err="1" smtClean="0">
                <a:latin typeface="Arial" panose="020B0604020202020204" pitchFamily="34" charset="0"/>
                <a:cs typeface="Arial" panose="020B0604020202020204" pitchFamily="34" charset="0"/>
              </a:rPr>
              <a:t>Kamla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Persad</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Bissessar</a:t>
            </a:r>
            <a:r>
              <a:rPr lang="en-US" sz="2000" dirty="0" smtClean="0">
                <a:latin typeface="Arial" panose="020B0604020202020204" pitchFamily="34" charset="0"/>
                <a:cs typeface="Arial" panose="020B0604020202020204" pitchFamily="34" charset="0"/>
              </a:rPr>
              <a:t> declared the area a disaster region after landslides claimed the lives of 2 persons</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63281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647</TotalTime>
  <Words>942</Words>
  <Application>Microsoft Office PowerPoint</Application>
  <PresentationFormat>On-screen Show (4:3)</PresentationFormat>
  <Paragraphs>117</Paragraphs>
  <Slides>18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Baskerville Old Face</vt:lpstr>
      <vt:lpstr>Britannic Bold</vt:lpstr>
      <vt:lpstr>Calibri</vt:lpstr>
      <vt:lpstr>Calibri Light</vt:lpstr>
      <vt:lpstr>Office Theme</vt:lpstr>
      <vt:lpstr>Flood Hazard, the Hydrological Cycle and Urbanism</vt:lpstr>
      <vt:lpstr>Introduction</vt:lpstr>
      <vt:lpstr>Background</vt:lpstr>
      <vt:lpstr>Background</vt:lpstr>
      <vt:lpstr>Major Causes of Flooding</vt:lpstr>
      <vt:lpstr>Flood Hazard</vt:lpstr>
      <vt:lpstr>Flood Hazard &amp; the Hydrological Cycle</vt:lpstr>
      <vt:lpstr>The Mayaro/Manzanilla 2014 Experience </vt:lpstr>
      <vt:lpstr>Flood Hazard and Urbanism</vt:lpstr>
      <vt:lpstr>PowerPoint Presentation</vt:lpstr>
      <vt:lpstr>The Diego Martin 2012 Experience</vt:lpstr>
      <vt:lpstr>Flood Hazard, the Hydrological Cycle and Urbanism </vt:lpstr>
      <vt:lpstr>The Caroni River Basin Experience</vt:lpstr>
      <vt:lpstr>PowerPoint Presentation</vt:lpstr>
      <vt:lpstr>Flood Hazard from a Water Resources Perspective</vt:lpstr>
      <vt:lpstr>PowerPoint Presentation</vt:lpstr>
      <vt:lpstr>PowerPoint Presentation</vt:lpstr>
      <vt:lpstr>Conclusion</vt:lpstr>
    </vt:vector>
  </TitlesOfParts>
  <Company>Water and Sewerage Authority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Candice Santana</dc:creator>
  <cp:lastModifiedBy>david benny</cp:lastModifiedBy>
  <cp:revision>47</cp:revision>
  <dcterms:created xsi:type="dcterms:W3CDTF">2014-11-26T19:53:06Z</dcterms:created>
  <dcterms:modified xsi:type="dcterms:W3CDTF">2014-12-01T11:17:20Z</dcterms:modified>
</cp:coreProperties>
</file>